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6" r:id="rId2"/>
    <p:sldId id="259" r:id="rId3"/>
    <p:sldId id="289" r:id="rId4"/>
    <p:sldId id="288" r:id="rId5"/>
    <p:sldId id="309" r:id="rId6"/>
    <p:sldId id="310" r:id="rId7"/>
    <p:sldId id="311" r:id="rId8"/>
    <p:sldId id="269" r:id="rId9"/>
    <p:sldId id="273" r:id="rId10"/>
    <p:sldId id="312" r:id="rId11"/>
    <p:sldId id="277" r:id="rId12"/>
    <p:sldId id="290" r:id="rId13"/>
    <p:sldId id="292" r:id="rId14"/>
    <p:sldId id="295" r:id="rId15"/>
    <p:sldId id="293" r:id="rId16"/>
    <p:sldId id="280" r:id="rId17"/>
    <p:sldId id="286" r:id="rId18"/>
    <p:sldId id="285" r:id="rId19"/>
    <p:sldId id="282" r:id="rId20"/>
    <p:sldId id="294" r:id="rId21"/>
    <p:sldId id="297" r:id="rId22"/>
    <p:sldId id="308" r:id="rId23"/>
    <p:sldId id="300" r:id="rId24"/>
    <p:sldId id="302" r:id="rId25"/>
    <p:sldId id="303" r:id="rId26"/>
    <p:sldId id="306" r:id="rId27"/>
    <p:sldId id="26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5F6A"/>
    <a:srgbClr val="2EF237"/>
    <a:srgbClr val="B7EEFF"/>
    <a:srgbClr val="FFCC66"/>
    <a:srgbClr val="08E3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5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507D1E-0EFF-466B-9E99-C4EE98B3DDA5}" type="datetimeFigureOut">
              <a:rPr lang="en-US" smtClean="0"/>
              <a:pPr/>
              <a:t>1/11/2012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10EA00-C018-4E3F-AD1B-431B956727D7}" type="slidenum">
              <a:rPr lang="en-US" smtClean="0"/>
              <a:pPr/>
              <a:t>‹#›</a:t>
            </a:fld>
            <a:endParaRPr lang="en-US"/>
          </a:p>
        </p:txBody>
      </p:sp>
    </p:spTree>
    <p:extLst>
      <p:ext uri="{BB962C8B-B14F-4D97-AF65-F5344CB8AC3E}">
        <p14:creationId xmlns:p14="http://schemas.microsoft.com/office/powerpoint/2010/main" val="3958756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DA875B-59F3-47E8-B047-273560A1353C}" type="datetimeFigureOut">
              <a:rPr lang="en-US" smtClean="0"/>
              <a:pPr/>
              <a:t>1/11/2012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67029B-8FAF-450A-A0D9-F47C33C0ED27}" type="slidenum">
              <a:rPr lang="en-US" smtClean="0"/>
              <a:pPr/>
              <a:t>‹#›</a:t>
            </a:fld>
            <a:endParaRPr lang="en-US"/>
          </a:p>
        </p:txBody>
      </p:sp>
    </p:spTree>
    <p:extLst>
      <p:ext uri="{BB962C8B-B14F-4D97-AF65-F5344CB8AC3E}">
        <p14:creationId xmlns:p14="http://schemas.microsoft.com/office/powerpoint/2010/main" val="3399373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 was enacted in December 2004; it provides a 10-year recreation fee authority for five Federal agencies: FS, BLM, National Park Service, Fish and Wildlife Service, and the Bureau of Reclamation. </a:t>
            </a:r>
          </a:p>
          <a:p>
            <a:endParaRPr lang="en-US" dirty="0" smtClean="0"/>
          </a:p>
          <a:p>
            <a:r>
              <a:rPr lang="en-US" dirty="0" smtClean="0"/>
              <a:t>REA directs the Secretaries of Agriculture and the Interior, to establish advisory committees to make recommendations on recreation fees in each State or region for Federal recreational lands and waters managed by the FS or the BLM. </a:t>
            </a:r>
          </a:p>
          <a:p>
            <a:endParaRPr lang="en-US" dirty="0"/>
          </a:p>
        </p:txBody>
      </p:sp>
      <p:sp>
        <p:nvSpPr>
          <p:cNvPr id="4" name="Slide Number Placeholder 3"/>
          <p:cNvSpPr>
            <a:spLocks noGrp="1"/>
          </p:cNvSpPr>
          <p:nvPr>
            <p:ph type="sldNum" sz="quarter" idx="10"/>
          </p:nvPr>
        </p:nvSpPr>
        <p:spPr/>
        <p:txBody>
          <a:bodyPr/>
          <a:lstStyle/>
          <a:p>
            <a:fld id="{7D67029B-8FAF-450A-A0D9-F47C33C0ED27}"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endParaRPr lang="en-US" dirty="0" smtClean="0"/>
          </a:p>
          <a:p>
            <a:pPr>
              <a:buNone/>
            </a:pPr>
            <a:r>
              <a:rPr lang="en-US" sz="1200" b="1" dirty="0" smtClean="0"/>
              <a:t>The agency proponents for recreation fee proposals should:</a:t>
            </a:r>
          </a:p>
          <a:p>
            <a:r>
              <a:rPr lang="en-US" sz="1200" dirty="0" smtClean="0"/>
              <a:t>-- accomplish actions required by REA and their internal agency rules, including opportunities for public involvement, prior to submission of proposals to the RACs. </a:t>
            </a:r>
          </a:p>
          <a:p>
            <a:r>
              <a:rPr lang="en-US" sz="1200" dirty="0" smtClean="0"/>
              <a:t>-- coordinate with the BLM State Office staff (Recreation Program Lead and RAC Coordinator) and REA Work Coordinator to arrange for their fee proposals to be scheduled for discussion at a future RAC meeting.</a:t>
            </a:r>
          </a:p>
          <a:p>
            <a:r>
              <a:rPr lang="en-US" sz="1200" dirty="0" smtClean="0"/>
              <a:t>-- submit fee proposals to the BLM State Office staff and REA Work Coordinator at least 45 days prior to the RAC meeting.  Content of the fee proposals should follow internal agency practices.</a:t>
            </a:r>
          </a:p>
          <a:p>
            <a:r>
              <a:rPr lang="en-US" sz="1200" dirty="0" smtClean="0"/>
              <a:t>-- assist the BLM State Office staff with public outreach and notification of the RAC recreation fee review meetings by providing press releases and mailing lists of members of the public who participated in the fee development process.</a:t>
            </a:r>
          </a:p>
          <a:p>
            <a:r>
              <a:rPr lang="en-US" sz="1200" dirty="0" smtClean="0"/>
              <a:t>-- brief their fee proposals to the RACs when scheduled on the meeting agendas.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D67029B-8FAF-450A-A0D9-F47C33C0ED27}" type="slidenum">
              <a:rPr lang="en-US" smtClean="0"/>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 Forms for Recreation Fee Proposals</a:t>
            </a:r>
          </a:p>
          <a:p>
            <a:endParaRPr lang="en-US" dirty="0" smtClean="0"/>
          </a:p>
          <a:p>
            <a:pPr marL="800100" lvl="1" indent="-342900">
              <a:buFont typeface="+mj-lt"/>
              <a:buAutoNum type="arabicPeriod"/>
            </a:pPr>
            <a:r>
              <a:rPr lang="en-US" dirty="0" smtClean="0"/>
              <a:t> Colorado BLM RACs will existing forms from the RRAC</a:t>
            </a:r>
          </a:p>
          <a:p>
            <a:pPr marL="342900" indent="-342900"/>
            <a:endParaRPr lang="en-US" sz="1200" dirty="0" smtClean="0"/>
          </a:p>
          <a:p>
            <a:pPr marL="1257300" lvl="2" indent="-342900">
              <a:buFont typeface="+mj-lt"/>
              <a:buAutoNum type="alphaLcPeriod"/>
            </a:pPr>
            <a:r>
              <a:rPr lang="en-US" sz="1200" dirty="0" smtClean="0"/>
              <a:t>New Fee or Fee Change Proposal Form</a:t>
            </a:r>
          </a:p>
          <a:p>
            <a:pPr marL="1257300" lvl="2" indent="-342900">
              <a:buFont typeface="+mj-lt"/>
              <a:buAutoNum type="alphaLcPeriod"/>
            </a:pPr>
            <a:endParaRPr lang="en-US" sz="1200" dirty="0" smtClean="0"/>
          </a:p>
          <a:p>
            <a:pPr marL="1257300" lvl="2" indent="-342900">
              <a:buFont typeface="+mj-lt"/>
              <a:buAutoNum type="alphaLcPeriod"/>
            </a:pPr>
            <a:r>
              <a:rPr lang="en-US" sz="1200" dirty="0" smtClean="0"/>
              <a:t>Recreation Fee Proposals Summary of Public Involvement</a:t>
            </a:r>
          </a:p>
          <a:p>
            <a:pPr marL="1257300" lvl="2" indent="-342900">
              <a:buFont typeface="+mj-lt"/>
              <a:buAutoNum type="alphaLcPeriod"/>
            </a:pPr>
            <a:endParaRPr lang="en-US" sz="1200" dirty="0" smtClean="0"/>
          </a:p>
          <a:p>
            <a:pPr marL="1257300" lvl="2" indent="-342900">
              <a:buFont typeface="+mj-lt"/>
              <a:buAutoNum type="alphaLcPeriod"/>
            </a:pPr>
            <a:r>
              <a:rPr lang="en-US" sz="1200" dirty="0" smtClean="0"/>
              <a:t>Fee Revenue Expenditure </a:t>
            </a:r>
          </a:p>
          <a:p>
            <a:pPr marL="1257300" lvl="2" indent="-342900">
              <a:buFont typeface="+mj-lt"/>
              <a:buAutoNum type="alphaLcPeriod"/>
            </a:pPr>
            <a:endParaRPr lang="en-US" sz="1200" dirty="0" smtClean="0"/>
          </a:p>
          <a:p>
            <a:pPr marL="1257300" lvl="2" indent="-342900">
              <a:buFont typeface="+mj-lt"/>
              <a:buAutoNum type="alphaLcPeriod"/>
            </a:pPr>
            <a:r>
              <a:rPr lang="en-US" sz="1200" dirty="0" smtClean="0"/>
              <a:t>Non-Fee Revenue Expenditure</a:t>
            </a:r>
            <a:r>
              <a:rPr lang="en-US" sz="1100" dirty="0" smtClean="0"/>
              <a:t>	</a:t>
            </a:r>
          </a:p>
          <a:p>
            <a:pPr marL="800100" lvl="1" indent="-342900"/>
            <a:endParaRPr lang="en-US" sz="1100" u="sng" dirty="0" smtClean="0"/>
          </a:p>
          <a:p>
            <a:pPr marL="800100" lvl="1" indent="-342900"/>
            <a:r>
              <a:rPr lang="en-US" dirty="0" smtClean="0"/>
              <a:t>2.    All BLM fee proposals will submit a Business Plan</a:t>
            </a:r>
            <a:endParaRPr lang="en-US" dirty="0"/>
          </a:p>
        </p:txBody>
      </p:sp>
      <p:sp>
        <p:nvSpPr>
          <p:cNvPr id="4" name="Slide Number Placeholder 3"/>
          <p:cNvSpPr>
            <a:spLocks noGrp="1"/>
          </p:cNvSpPr>
          <p:nvPr>
            <p:ph type="sldNum" sz="quarter" idx="10"/>
          </p:nvPr>
        </p:nvSpPr>
        <p:spPr/>
        <p:txBody>
          <a:bodyPr/>
          <a:lstStyle/>
          <a:p>
            <a:fld id="{7D67029B-8FAF-450A-A0D9-F47C33C0ED27}" type="slidenum">
              <a:rPr lang="en-US" smtClean="0"/>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1" dirty="0" smtClean="0"/>
              <a:t> Guidelines for Recreation Fee Proposals</a:t>
            </a:r>
            <a:endParaRPr lang="en-US" dirty="0" smtClean="0"/>
          </a:p>
          <a:p>
            <a:r>
              <a:rPr lang="en-US" b="1" dirty="0" smtClean="0"/>
              <a:t>1. </a:t>
            </a:r>
            <a:r>
              <a:rPr lang="en-US" sz="1200" b="1" u="sng" dirty="0" smtClean="0"/>
              <a:t>REA Criteria</a:t>
            </a:r>
            <a:r>
              <a:rPr lang="en-US" sz="1200" b="1" dirty="0" smtClean="0"/>
              <a:t>.</a:t>
            </a:r>
            <a:r>
              <a:rPr lang="en-US" sz="1200" dirty="0" smtClean="0"/>
              <a:t>  Demonstrate how the proposal complies with REA criteria for amenity fees, expanded amenity fees, or special permit fees as applicable.  It is suggested that a checklist of REA criteria be shown which highlights those amenities included in the fee proposal.</a:t>
            </a:r>
          </a:p>
          <a:p>
            <a:r>
              <a:rPr lang="en-US" sz="1200" dirty="0" smtClean="0"/>
              <a:t> </a:t>
            </a:r>
          </a:p>
          <a:p>
            <a:r>
              <a:rPr lang="en-US" sz="1200" b="1" dirty="0" smtClean="0"/>
              <a:t>2. </a:t>
            </a:r>
            <a:r>
              <a:rPr lang="en-US" sz="1200" b="1" u="sng" dirty="0" smtClean="0"/>
              <a:t>Business Plan</a:t>
            </a:r>
            <a:r>
              <a:rPr lang="en-US" sz="1200" b="1" dirty="0" smtClean="0"/>
              <a:t>.</a:t>
            </a:r>
            <a:r>
              <a:rPr lang="en-US" sz="1200" dirty="0" smtClean="0"/>
              <a:t>  Document the business rationale, financial analysis, and justification for the fee proposal.  The following items should be addressed by the business plan:</a:t>
            </a:r>
          </a:p>
          <a:p>
            <a:r>
              <a:rPr lang="en-US" sz="1200" dirty="0" smtClean="0"/>
              <a:t>-- Background about the recreation site and public usage </a:t>
            </a:r>
          </a:p>
          <a:p>
            <a:r>
              <a:rPr lang="en-US" sz="1200" dirty="0" smtClean="0"/>
              <a:t>-- Project Description (name, location, map, fee type, photos if possible)</a:t>
            </a:r>
          </a:p>
          <a:p>
            <a:r>
              <a:rPr lang="en-US" sz="1200" dirty="0" smtClean="0"/>
              <a:t>-- Business Rationale and Justification for the Proposed Fee (include the project’s objectives and how the fee proposal fits in with the agency’s overall recreation budget and program strategy)</a:t>
            </a:r>
          </a:p>
          <a:p>
            <a:r>
              <a:rPr lang="en-US" sz="1200" dirty="0" smtClean="0"/>
              <a:t>-- Financial Analysis (services/benefits to be provided, fee calculation, service costs covered by appropriated funding or other agency sources, proposed use of anticipated fee revenues, percent of revenues to be expended at the site) </a:t>
            </a:r>
          </a:p>
          <a:p>
            <a:r>
              <a:rPr lang="en-US" sz="1200" dirty="0" smtClean="0"/>
              <a:t>-- Market Assessment (market survey of similar recreation sites or projects in the regional area, number of fee and no fee sites, level of fees)</a:t>
            </a:r>
          </a:p>
          <a:p>
            <a:r>
              <a:rPr lang="en-US" sz="1200" dirty="0" smtClean="0"/>
              <a:t>-- Social/Economic Impacts (describe affected users and the anticipated positive and negative impacts of the fee proposal on recreational use and local communities)</a:t>
            </a:r>
          </a:p>
          <a:p>
            <a:r>
              <a:rPr lang="en-US" sz="1200" dirty="0" smtClean="0"/>
              <a:t>-- No Action Alternative (describe the impact of a status quo alternative, including services/benefits to be reduced or eliminated; is the recreation site still viable for public use?)</a:t>
            </a:r>
          </a:p>
          <a:p>
            <a:r>
              <a:rPr lang="en-US" sz="1200" dirty="0" smtClean="0"/>
              <a:t> </a:t>
            </a:r>
          </a:p>
          <a:p>
            <a:r>
              <a:rPr lang="en-US" sz="1200" b="1" dirty="0" smtClean="0"/>
              <a:t>3. </a:t>
            </a:r>
            <a:r>
              <a:rPr lang="en-US" sz="1200" b="1" u="sng" dirty="0" smtClean="0"/>
              <a:t>Public Participation</a:t>
            </a:r>
            <a:r>
              <a:rPr lang="en-US" sz="1200" b="1" dirty="0" smtClean="0"/>
              <a:t>.</a:t>
            </a:r>
            <a:r>
              <a:rPr lang="en-US" sz="1200" dirty="0" smtClean="0"/>
              <a:t>  Describe the agency’s efforts to solicit public involvement.  Summarize the number and content of pubic comments.  Identify organized recreational groups and their comments.</a:t>
            </a:r>
          </a:p>
        </p:txBody>
      </p:sp>
      <p:sp>
        <p:nvSpPr>
          <p:cNvPr id="4" name="Slide Number Placeholder 3"/>
          <p:cNvSpPr>
            <a:spLocks noGrp="1"/>
          </p:cNvSpPr>
          <p:nvPr>
            <p:ph type="sldNum" sz="quarter" idx="10"/>
          </p:nvPr>
        </p:nvSpPr>
        <p:spPr/>
        <p:txBody>
          <a:bodyPr/>
          <a:lstStyle/>
          <a:p>
            <a:fld id="{7D67029B-8FAF-450A-A0D9-F47C33C0ED27}" type="slidenum">
              <a:rPr lang="en-US" smtClean="0"/>
              <a:pPr/>
              <a:t>18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The RAC should:</a:t>
            </a:r>
          </a:p>
          <a:p>
            <a:r>
              <a:rPr lang="en-US" dirty="0" smtClean="0"/>
              <a:t>-- review the fiscal year schedule of agency fee proposals to</a:t>
            </a:r>
          </a:p>
          <a:p>
            <a:pPr>
              <a:buNone/>
            </a:pPr>
            <a:r>
              <a:rPr lang="en-US" dirty="0" smtClean="0"/>
              <a:t>        determine the optimum timing and location of RAC meetings.</a:t>
            </a:r>
          </a:p>
          <a:p>
            <a:r>
              <a:rPr lang="en-US" dirty="0" smtClean="0"/>
              <a:t>-- include agency fee proposals in the agenda and public notice of </a:t>
            </a:r>
          </a:p>
          <a:p>
            <a:pPr>
              <a:buNone/>
            </a:pPr>
            <a:r>
              <a:rPr lang="en-US" dirty="0" smtClean="0"/>
              <a:t>        the RAC meeting.</a:t>
            </a:r>
          </a:p>
          <a:p>
            <a:r>
              <a:rPr lang="en-US" dirty="0" smtClean="0"/>
              <a:t>-- hear presentations from agency fee proponents and comments </a:t>
            </a:r>
          </a:p>
          <a:p>
            <a:pPr>
              <a:buNone/>
            </a:pPr>
            <a:r>
              <a:rPr lang="en-US" dirty="0" smtClean="0"/>
              <a:t>        from members of the public at the RAC meeting.</a:t>
            </a:r>
          </a:p>
          <a:p>
            <a:r>
              <a:rPr lang="en-US" dirty="0" smtClean="0"/>
              <a:t>-- review and discuss the REA Work Coordinator report and draft </a:t>
            </a:r>
          </a:p>
          <a:p>
            <a:pPr>
              <a:buNone/>
            </a:pPr>
            <a:r>
              <a:rPr lang="en-US" dirty="0" smtClean="0"/>
              <a:t>        motion.</a:t>
            </a:r>
          </a:p>
          <a:p>
            <a:r>
              <a:rPr lang="en-US" dirty="0" smtClean="0"/>
              <a:t>-- approve a motion which provides the RRAC’s recommendation to     </a:t>
            </a:r>
          </a:p>
          <a:p>
            <a:pPr>
              <a:buNone/>
            </a:pPr>
            <a:r>
              <a:rPr lang="en-US" dirty="0" smtClean="0"/>
              <a:t>        the Designated Federal Official.</a:t>
            </a:r>
          </a:p>
          <a:p>
            <a:r>
              <a:rPr lang="en-US" dirty="0" smtClean="0"/>
              <a:t>-- provide any reports necessary to comply with REA requirements.</a:t>
            </a:r>
          </a:p>
          <a:p>
            <a:r>
              <a:rPr lang="en-US" dirty="0" smtClean="0"/>
              <a:t>-- assist with public outreach and education about the RACs </a:t>
            </a:r>
          </a:p>
          <a:p>
            <a:pPr>
              <a:buNone/>
            </a:pPr>
            <a:r>
              <a:rPr lang="en-US" dirty="0" smtClean="0"/>
              <a:t>        process.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7D67029B-8FAF-450A-A0D9-F47C33C0ED2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citizens advisory committee that makes recommendations on creating new or changing existing recreation fees managed by the Bureau of Land Management (BLM) and the US Forest Service (USFS) in Colorado.</a:t>
            </a:r>
          </a:p>
          <a:p>
            <a:endParaRPr lang="en-US" dirty="0" smtClean="0"/>
          </a:p>
          <a:p>
            <a:r>
              <a:rPr lang="en-US" dirty="0" smtClean="0"/>
              <a:t>Subject to the provisions of the Federal Advisory Committee Act (FACA)</a:t>
            </a:r>
          </a:p>
        </p:txBody>
      </p:sp>
      <p:sp>
        <p:nvSpPr>
          <p:cNvPr id="4" name="Slide Number Placeholder 3"/>
          <p:cNvSpPr>
            <a:spLocks noGrp="1"/>
          </p:cNvSpPr>
          <p:nvPr>
            <p:ph type="sldNum" sz="quarter" idx="10"/>
          </p:nvPr>
        </p:nvSpPr>
        <p:spPr/>
        <p:txBody>
          <a:bodyPr/>
          <a:lstStyle/>
          <a:p>
            <a:fld id="{7D67029B-8FAF-450A-A0D9-F47C33C0ED2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b="1" dirty="0" smtClean="0"/>
              <a:t>What They Do:</a:t>
            </a:r>
            <a:r>
              <a:rPr lang="en-US" u="sng" dirty="0" smtClean="0"/>
              <a:t> </a:t>
            </a:r>
            <a:endParaRPr lang="en-US" dirty="0" smtClean="0"/>
          </a:p>
          <a:p>
            <a:pPr>
              <a:buNone/>
            </a:pPr>
            <a:r>
              <a:rPr lang="en-US" dirty="0" smtClean="0"/>
              <a:t>The Recreation RACs provide recommendations on implementing or eliminating standard amenity fees, expanded amenity fees, and non-commercial individual special recreation permit fees; expanding or limiting the recreation fee program; and fee level changes (increases or decreases).</a:t>
            </a:r>
          </a:p>
          <a:p>
            <a:pPr>
              <a:buNone/>
            </a:pPr>
            <a:endParaRPr lang="en-US" dirty="0" smtClean="0"/>
          </a:p>
          <a:p>
            <a:pPr>
              <a:buFont typeface="Arial" pitchFamily="34" charset="0"/>
              <a:buChar char="•"/>
            </a:pPr>
            <a:r>
              <a:rPr lang="en-US" dirty="0" smtClean="0"/>
              <a:t> </a:t>
            </a:r>
            <a:r>
              <a:rPr lang="en-US" u="sng" dirty="0" smtClean="0"/>
              <a:t>Standard Amenity Fees</a:t>
            </a:r>
            <a:r>
              <a:rPr lang="en-US" dirty="0" smtClean="0"/>
              <a:t>, which can include National Conservation Areas, National Volcanic Monuments, destination visitor or interpretive centers, and areas with specific characteristics and amenities such as toilets, parking, trash receptacles, picnic tables, interpretation, and security.</a:t>
            </a:r>
          </a:p>
          <a:p>
            <a:pPr>
              <a:buFont typeface="Arial" pitchFamily="34" charset="0"/>
              <a:buChar char="•"/>
            </a:pPr>
            <a:endParaRPr lang="en-US" dirty="0" smtClean="0"/>
          </a:p>
          <a:p>
            <a:pPr>
              <a:buFont typeface="Arial" pitchFamily="34" charset="0"/>
              <a:buChar char="•"/>
            </a:pPr>
            <a:r>
              <a:rPr lang="en-US" dirty="0" smtClean="0"/>
              <a:t> </a:t>
            </a:r>
            <a:r>
              <a:rPr lang="en-US" u="sng" dirty="0" smtClean="0"/>
              <a:t>Expanded Amenity Fees</a:t>
            </a:r>
            <a:r>
              <a:rPr lang="en-US" dirty="0" smtClean="0"/>
              <a:t>, which may include developed campgrounds with specific amenities, highly developed boat launches, rentals, enhanced interpretive programs, and reservation services.</a:t>
            </a:r>
          </a:p>
          <a:p>
            <a:pPr>
              <a:buFont typeface="Arial" pitchFamily="34" charset="0"/>
              <a:buChar char="•"/>
            </a:pPr>
            <a:endParaRPr lang="en-US" dirty="0" smtClean="0"/>
          </a:p>
          <a:p>
            <a:pPr>
              <a:buFont typeface="Arial" pitchFamily="34" charset="0"/>
              <a:buChar char="•"/>
            </a:pPr>
            <a:r>
              <a:rPr lang="en-US" dirty="0" smtClean="0"/>
              <a:t> </a:t>
            </a:r>
            <a:r>
              <a:rPr lang="en-US" u="sng" dirty="0" smtClean="0"/>
              <a:t>Special Recreation Permit Fees</a:t>
            </a:r>
            <a:r>
              <a:rPr lang="en-US" dirty="0" smtClean="0"/>
              <a:t>, which replaces similar authority under the Land and Water Conservation Fund Act.</a:t>
            </a:r>
          </a:p>
        </p:txBody>
      </p:sp>
      <p:sp>
        <p:nvSpPr>
          <p:cNvPr id="4" name="Slide Number Placeholder 3"/>
          <p:cNvSpPr>
            <a:spLocks noGrp="1"/>
          </p:cNvSpPr>
          <p:nvPr>
            <p:ph type="sldNum" sz="quarter" idx="10"/>
          </p:nvPr>
        </p:nvSpPr>
        <p:spPr/>
        <p:txBody>
          <a:bodyPr/>
          <a:lstStyle/>
          <a:p>
            <a:fld id="{7D67029B-8FAF-450A-A0D9-F47C33C0ED2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b="1" dirty="0" smtClean="0"/>
              <a:t>What They Do Not Do:</a:t>
            </a:r>
            <a:r>
              <a:rPr lang="en-US" dirty="0" smtClean="0"/>
              <a:t> </a:t>
            </a:r>
          </a:p>
          <a:p>
            <a:pPr>
              <a:buNone/>
            </a:pPr>
            <a:r>
              <a:rPr lang="en-US" dirty="0" smtClean="0"/>
              <a:t>Recreation RACs do not make recommendations on recreation fee sites operated by a concessionaire or contractor, commercial permits such as outfitting and guiding, or Forest Service special use permits and BLM special recreation permits issued for group events such as bike races.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D67029B-8FAF-450A-A0D9-F47C33C0ED27}"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Colorado Recreation Resource Advisory Committee (“</a:t>
            </a:r>
            <a:r>
              <a:rPr lang="en-US" b="1" dirty="0" smtClean="0"/>
              <a:t>RRAC</a:t>
            </a:r>
            <a:r>
              <a:rPr lang="en-US" dirty="0" smtClean="0"/>
              <a:t>”) has not been functional since the expiration of its Charter in 2009.</a:t>
            </a:r>
          </a:p>
          <a:p>
            <a:endParaRPr lang="en-US" dirty="0" smtClean="0"/>
          </a:p>
          <a:p>
            <a:r>
              <a:rPr lang="en-US" dirty="0" smtClean="0"/>
              <a:t>The RRAC cannot reconvene until the Charter is renewed.</a:t>
            </a:r>
          </a:p>
          <a:p>
            <a:endParaRPr lang="en-US" dirty="0" smtClean="0"/>
          </a:p>
          <a:p>
            <a:r>
              <a:rPr lang="en-US" dirty="0" smtClean="0"/>
              <a:t>The RRAC is also pending the completion of the Board Appointment process by the Secretary of Agriculture. </a:t>
            </a:r>
          </a:p>
        </p:txBody>
      </p:sp>
      <p:sp>
        <p:nvSpPr>
          <p:cNvPr id="4" name="Slide Number Placeholder 3"/>
          <p:cNvSpPr>
            <a:spLocks noGrp="1"/>
          </p:cNvSpPr>
          <p:nvPr>
            <p:ph type="sldNum" sz="quarter" idx="10"/>
          </p:nvPr>
        </p:nvSpPr>
        <p:spPr/>
        <p:txBody>
          <a:bodyPr/>
          <a:lstStyle/>
          <a:p>
            <a:fld id="{7D67029B-8FAF-450A-A0D9-F47C33C0ED27}"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Colorado Recreation Resource Advisory Committee (“</a:t>
            </a:r>
            <a:r>
              <a:rPr lang="en-US" b="1" dirty="0" smtClean="0"/>
              <a:t>RRAC</a:t>
            </a:r>
            <a:r>
              <a:rPr lang="en-US" dirty="0" smtClean="0"/>
              <a:t>”) has not been functional since the expiration of its Charter in 2009.</a:t>
            </a:r>
          </a:p>
          <a:p>
            <a:endParaRPr lang="en-US" dirty="0" smtClean="0"/>
          </a:p>
          <a:p>
            <a:r>
              <a:rPr lang="en-US" dirty="0" smtClean="0"/>
              <a:t>The RRAC cannot reconvene until the Charter is renewed.</a:t>
            </a:r>
          </a:p>
          <a:p>
            <a:endParaRPr lang="en-US" dirty="0" smtClean="0"/>
          </a:p>
          <a:p>
            <a:r>
              <a:rPr lang="en-US" dirty="0" smtClean="0"/>
              <a:t>The RRAC is also pending the completion of the Board Appointment process by the Secretary of Agriculture. </a:t>
            </a:r>
          </a:p>
        </p:txBody>
      </p:sp>
      <p:sp>
        <p:nvSpPr>
          <p:cNvPr id="4" name="Slide Number Placeholder 3"/>
          <p:cNvSpPr>
            <a:spLocks noGrp="1"/>
          </p:cNvSpPr>
          <p:nvPr>
            <p:ph type="sldNum" sz="quarter" idx="10"/>
          </p:nvPr>
        </p:nvSpPr>
        <p:spPr/>
        <p:txBody>
          <a:bodyPr/>
          <a:lstStyle/>
          <a:p>
            <a:fld id="{7D67029B-8FAF-450A-A0D9-F47C33C0ED27}"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March 24</a:t>
            </a:r>
            <a:r>
              <a:rPr lang="en-US" baseline="30000" dirty="0" smtClean="0"/>
              <a:t>th</a:t>
            </a:r>
            <a:r>
              <a:rPr lang="en-US" dirty="0" smtClean="0"/>
              <a:t>, BLM Director Bob Abbey sent a letter to the Chief of the USDA Forest Service  notifying him that the BLM will immediately begin to use its Colorado RACs to review BLM recreation fee proposals. </a:t>
            </a:r>
          </a:p>
          <a:p>
            <a:endParaRPr lang="en-US" dirty="0" smtClean="0"/>
          </a:p>
          <a:p>
            <a:r>
              <a:rPr lang="en-US" dirty="0" smtClean="0"/>
              <a:t>The three existing BLM RACs (Front Range, Northwest and Southwest) will be used to perform RRAC responsibilities pertaining to only BLM managed public lands and waters.</a:t>
            </a:r>
            <a:endParaRPr lang="en-US" b="1" dirty="0" smtClean="0"/>
          </a:p>
          <a:p>
            <a:endParaRPr lang="en-US" dirty="0"/>
          </a:p>
        </p:txBody>
      </p:sp>
      <p:sp>
        <p:nvSpPr>
          <p:cNvPr id="4" name="Slide Number Placeholder 3"/>
          <p:cNvSpPr>
            <a:spLocks noGrp="1"/>
          </p:cNvSpPr>
          <p:nvPr>
            <p:ph type="sldNum" sz="quarter" idx="10"/>
          </p:nvPr>
        </p:nvSpPr>
        <p:spPr/>
        <p:txBody>
          <a:bodyPr/>
          <a:lstStyle/>
          <a:p>
            <a:fld id="{7D67029B-8FAF-450A-A0D9-F47C33C0ED27}"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smtClean="0"/>
              <a:t>Designated Federal Official – BLM District Manager – </a:t>
            </a:r>
            <a:r>
              <a:rPr lang="en-US" dirty="0" smtClean="0"/>
              <a:t>Calls meetings; attends meetings; approves the agenda; may serve as chair in absence of chairperson; adjourns the meetings when it is in the public interest. </a:t>
            </a:r>
          </a:p>
          <a:p>
            <a:endParaRPr lang="en-US" dirty="0" smtClean="0"/>
          </a:p>
          <a:p>
            <a:r>
              <a:rPr lang="en-US" b="1" dirty="0" smtClean="0"/>
              <a:t>BLM RAC Coordinator – Public Affairs Officer – </a:t>
            </a:r>
            <a:r>
              <a:rPr lang="en-US" dirty="0" smtClean="0"/>
              <a:t>Assists District Manager and RAC Chair; conducts public outreach for RAC meetings (e.g. Federal Register, newspapers, mailings); coordinates meeting locations and dates; posts information on agency web sites; and assists with RAC record-keeping, minutes and reports.</a:t>
            </a:r>
          </a:p>
          <a:p>
            <a:endParaRPr lang="en-US" dirty="0" smtClean="0"/>
          </a:p>
          <a:p>
            <a:r>
              <a:rPr lang="en-US" b="1" dirty="0" smtClean="0"/>
              <a:t>State Office Coordination – Social &amp; Cultural Resources Branch </a:t>
            </a:r>
            <a:r>
              <a:rPr lang="en-US" dirty="0" smtClean="0"/>
              <a:t>– Coordinates comprehensive BLM review of proposals for legality and completeness before RAC review. </a:t>
            </a:r>
          </a:p>
          <a:p>
            <a:endParaRPr lang="en-US" dirty="0" smtClean="0"/>
          </a:p>
          <a:p>
            <a:r>
              <a:rPr lang="en-US" b="1" dirty="0" smtClean="0"/>
              <a:t>Field Office Proponent – </a:t>
            </a:r>
            <a:r>
              <a:rPr lang="en-US" dirty="0" smtClean="0"/>
              <a:t>Prepares proposal, conducts public outreach, makes presentation, and supports review.</a:t>
            </a:r>
          </a:p>
          <a:p>
            <a:endParaRPr lang="en-US" dirty="0" smtClean="0"/>
          </a:p>
          <a:p>
            <a:r>
              <a:rPr lang="en-US" b="1" dirty="0" smtClean="0"/>
              <a:t>RAC Coordinator to BLM?</a:t>
            </a:r>
          </a:p>
        </p:txBody>
      </p:sp>
      <p:sp>
        <p:nvSpPr>
          <p:cNvPr id="4" name="Slide Number Placeholder 3"/>
          <p:cNvSpPr>
            <a:spLocks noGrp="1"/>
          </p:cNvSpPr>
          <p:nvPr>
            <p:ph type="sldNum" sz="quarter" idx="10"/>
          </p:nvPr>
        </p:nvSpPr>
        <p:spPr/>
        <p:txBody>
          <a:bodyPr/>
          <a:lstStyle/>
          <a:p>
            <a:fld id="{7D67029B-8FAF-450A-A0D9-F47C33C0ED27}"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b="1" dirty="0" smtClean="0"/>
              <a:t>BLM Recreation Fee Proposals</a:t>
            </a:r>
            <a:endParaRPr lang="en-US" sz="1200" dirty="0" smtClean="0"/>
          </a:p>
          <a:p>
            <a:r>
              <a:rPr lang="en-US" sz="1200" b="1" dirty="0" smtClean="0"/>
              <a:t>Step-by-Step Review &amp; Approval Process</a:t>
            </a:r>
            <a:endParaRPr lang="en-US" sz="1200" dirty="0" smtClean="0"/>
          </a:p>
          <a:p>
            <a:r>
              <a:rPr lang="en-US" sz="1200" b="1" dirty="0" smtClean="0"/>
              <a:t> </a:t>
            </a:r>
            <a:endParaRPr lang="en-US" sz="1200" dirty="0" smtClean="0"/>
          </a:p>
          <a:p>
            <a:r>
              <a:rPr lang="en-US" sz="1200" dirty="0" smtClean="0"/>
              <a:t>Following is a general outline of BLM’s recreation fee review and approval process.  This process applies to new fee proposals as well as adjustments to existing fees.  State Directors and Recreation RAC (RRAC) / Resource Advisory Council (RAC) members will develop the details of State-specific processes, but in general the process includes the following:</a:t>
            </a:r>
          </a:p>
          <a:p>
            <a:r>
              <a:rPr lang="en-US" sz="1200" dirty="0" smtClean="0"/>
              <a:t> </a:t>
            </a:r>
          </a:p>
          <a:p>
            <a:r>
              <a:rPr lang="en-US" sz="1200" dirty="0" smtClean="0"/>
              <a:t>1. Field Offices develop proposals to present to the RRAC/RAC, which may include:</a:t>
            </a:r>
          </a:p>
          <a:p>
            <a:r>
              <a:rPr lang="en-US" sz="1200" dirty="0" smtClean="0"/>
              <a:t>	A.  Business plans</a:t>
            </a:r>
          </a:p>
          <a:p>
            <a:r>
              <a:rPr lang="en-US" sz="1200" dirty="0" smtClean="0"/>
              <a:t>	1) Description of the new recreation fee area or proposed fee adjustment. </a:t>
            </a:r>
          </a:p>
          <a:p>
            <a:r>
              <a:rPr lang="en-US" sz="1200" dirty="0" smtClean="0"/>
              <a:t>	2) Financial analysis. </a:t>
            </a:r>
          </a:p>
          <a:p>
            <a:r>
              <a:rPr lang="en-US" sz="1200" dirty="0" smtClean="0"/>
              <a:t>	3) Analysis of existing private and public facilities or services, including fees charged.</a:t>
            </a:r>
          </a:p>
          <a:p>
            <a:r>
              <a:rPr lang="en-US" sz="1200" dirty="0" smtClean="0"/>
              <a:t>	4) Description of how the unit will inform the public about expenditures.</a:t>
            </a:r>
          </a:p>
          <a:p>
            <a:r>
              <a:rPr lang="en-US" sz="1200" dirty="0" smtClean="0"/>
              <a:t> 	B.  Public involvement </a:t>
            </a:r>
            <a:r>
              <a:rPr lang="en-US" sz="1200" i="1" dirty="0" smtClean="0"/>
              <a:t>(See related BLM IM and attachments.)</a:t>
            </a:r>
            <a:endParaRPr lang="en-US" sz="1200" dirty="0" smtClean="0"/>
          </a:p>
          <a:p>
            <a:r>
              <a:rPr lang="en-US" sz="1200" dirty="0" smtClean="0"/>
              <a:t>	1) Fee proposal notice (general public outreach).</a:t>
            </a:r>
          </a:p>
          <a:p>
            <a:r>
              <a:rPr lang="en-US" sz="1200" dirty="0" smtClean="0"/>
              <a:t>	2)New fee area notices in the Federal Register at least six months prior to establishment. </a:t>
            </a:r>
          </a:p>
          <a:p>
            <a:r>
              <a:rPr lang="en-US" sz="1200" dirty="0" smtClean="0"/>
              <a:t>	3)News stories or paid ads in local media.</a:t>
            </a:r>
          </a:p>
          <a:p>
            <a:r>
              <a:rPr lang="en-US" sz="1200" dirty="0" smtClean="0"/>
              <a:t>2. Field Offices present proposal to State Director, or designee, for review. </a:t>
            </a:r>
          </a:p>
          <a:p>
            <a:pPr lvl="0"/>
            <a:r>
              <a:rPr lang="en-US" sz="1200" dirty="0" smtClean="0"/>
              <a:t>3. If the State Director, or designee, approves of the proposal, it then goes to BLM’s National Recreation and Visitor Services Division (WO 250) for</a:t>
            </a:r>
          </a:p>
          <a:p>
            <a:pPr lvl="0"/>
            <a:r>
              <a:rPr lang="en-US" sz="1200" dirty="0" smtClean="0"/>
              <a:t>review. </a:t>
            </a:r>
          </a:p>
          <a:p>
            <a:pPr lvl="0"/>
            <a:r>
              <a:rPr lang="en-US" sz="1200" dirty="0" smtClean="0"/>
              <a:t>4. National Recreation and Visitor Services Division reviews proposal and, in consultation with the Field, determines if the proposal is sent to</a:t>
            </a:r>
            <a:r>
              <a:rPr lang="en-US" sz="1200" baseline="0" dirty="0" smtClean="0"/>
              <a:t> </a:t>
            </a:r>
            <a:r>
              <a:rPr lang="en-US" sz="1200" dirty="0" smtClean="0"/>
              <a:t>RRAC/RAC for recommendation. </a:t>
            </a:r>
          </a:p>
          <a:p>
            <a:pPr lvl="0"/>
            <a:r>
              <a:rPr lang="en-US" sz="1200" dirty="0" smtClean="0"/>
              <a:t>5. RRAC/RAC makes recommendation.  (RACs will use  existing recommendation process as approved in charter)</a:t>
            </a:r>
          </a:p>
          <a:p>
            <a:r>
              <a:rPr lang="en-US" sz="1200" dirty="0" smtClean="0"/>
              <a:t>6. If the RRAC/RAC recommendation matches or affirms the proposal, the proposal can then be implemented.</a:t>
            </a:r>
          </a:p>
          <a:p>
            <a:r>
              <a:rPr lang="en-US" sz="1200" dirty="0" smtClean="0"/>
              <a:t>7. If the RRAC/RAC recommends a modification to the proposal and the State Director, or designee, agrees with the recommended modification, the proposal can then be implemented (or it can be withdrawn).   </a:t>
            </a:r>
          </a:p>
          <a:p>
            <a:pPr lvl="0"/>
            <a:r>
              <a:rPr lang="en-US" sz="1200" dirty="0" smtClean="0"/>
              <a:t>8. If the RRAC/RAC recommendation does not affirm the proposal, the State Director, or designee, must determine if the Field Office would still like to move forward with the original proposal.  If the State Director, or designee, wishes to pursue the original proposal, the National Recreation and Visitor Services Division will coordinate with the Field and DOI to issue the REA-required written notification to Congress for rejecting the</a:t>
            </a:r>
            <a:r>
              <a:rPr lang="en-US" sz="1200" baseline="0" dirty="0" smtClean="0"/>
              <a:t> </a:t>
            </a:r>
            <a:r>
              <a:rPr lang="en-US" sz="1200" dirty="0" smtClean="0"/>
              <a:t>RRAC/RAC recommendation.</a:t>
            </a:r>
          </a:p>
        </p:txBody>
      </p:sp>
      <p:sp>
        <p:nvSpPr>
          <p:cNvPr id="4" name="Slide Number Placeholder 3"/>
          <p:cNvSpPr>
            <a:spLocks noGrp="1"/>
          </p:cNvSpPr>
          <p:nvPr>
            <p:ph type="sldNum" sz="quarter" idx="10"/>
          </p:nvPr>
        </p:nvSpPr>
        <p:spPr/>
        <p:txBody>
          <a:bodyPr/>
          <a:lstStyle/>
          <a:p>
            <a:fld id="{7D67029B-8FAF-450A-A0D9-F47C33C0ED27}"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0CCF4CA-8D75-4726-ACE8-5A9A4D9A909A}" type="datetimeFigureOut">
              <a:rPr lang="en-US" smtClean="0"/>
              <a:pPr/>
              <a:t>1/11/2012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F8B85EB-80A5-462D-8BFE-19811E88B9C9}"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CCF4CA-8D75-4726-ACE8-5A9A4D9A909A}" type="datetimeFigureOut">
              <a:rPr lang="en-US" smtClean="0"/>
              <a:pPr/>
              <a:t>1/11/2012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B85EB-80A5-462D-8BFE-19811E88B9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F8B85EB-80A5-462D-8BFE-19811E88B9C9}"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CCF4CA-8D75-4726-ACE8-5A9A4D9A909A}" type="datetimeFigureOut">
              <a:rPr lang="en-US" smtClean="0"/>
              <a:pPr/>
              <a:t>1/11/2012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CCF4CA-8D75-4726-ACE8-5A9A4D9A909A}" type="datetimeFigureOut">
              <a:rPr lang="en-US" smtClean="0"/>
              <a:pPr/>
              <a:t>1/11/2012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EF8B85EB-80A5-462D-8BFE-19811E88B9C9}"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0CCF4CA-8D75-4726-ACE8-5A9A4D9A909A}" type="datetimeFigureOut">
              <a:rPr lang="en-US" smtClean="0"/>
              <a:pPr/>
              <a:t>1/11/2012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F8B85EB-80A5-462D-8BFE-19811E88B9C9}"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0CCF4CA-8D75-4726-ACE8-5A9A4D9A909A}" type="datetimeFigureOut">
              <a:rPr lang="en-US" smtClean="0"/>
              <a:pPr/>
              <a:t>1/11/2012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B85EB-80A5-462D-8BFE-19811E88B9C9}"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CCF4CA-8D75-4726-ACE8-5A9A4D9A909A}" type="datetimeFigureOut">
              <a:rPr lang="en-US" smtClean="0"/>
              <a:pPr/>
              <a:t>1/11/2012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F8B85EB-80A5-462D-8BFE-19811E88B9C9}"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CCF4CA-8D75-4726-ACE8-5A9A4D9A909A}" type="datetimeFigureOut">
              <a:rPr lang="en-US" smtClean="0"/>
              <a:pPr/>
              <a:t>1/11/2012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F8B85EB-80A5-462D-8BFE-19811E88B9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0CCF4CA-8D75-4726-ACE8-5A9A4D9A909A}" type="datetimeFigureOut">
              <a:rPr lang="en-US" smtClean="0"/>
              <a:pPr/>
              <a:t>1/11/2012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F8B85EB-80A5-462D-8BFE-19811E88B9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F8B85EB-80A5-462D-8BFE-19811E88B9C9}"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0CCF4CA-8D75-4726-ACE8-5A9A4D9A909A}" type="datetimeFigureOut">
              <a:rPr lang="en-US" smtClean="0"/>
              <a:pPr/>
              <a:t>1/11/2012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F8B85EB-80A5-462D-8BFE-19811E88B9C9}"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0CCF4CA-8D75-4726-ACE8-5A9A4D9A909A}" type="datetimeFigureOut">
              <a:rPr lang="en-US" smtClean="0"/>
              <a:pPr/>
              <a:t>1/11/2012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0CCF4CA-8D75-4726-ACE8-5A9A4D9A909A}" type="datetimeFigureOut">
              <a:rPr lang="en-US" smtClean="0"/>
              <a:pPr/>
              <a:t>1/11/2012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F8B85EB-80A5-462D-8BFE-19811E88B9C9}"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blm.gov/co/st/en/BLM_Programs/recreation/recfeeqa.html" TargetMode="External"/><Relationship Id="rId2" Type="http://schemas.openxmlformats.org/officeDocument/2006/relationships/hyperlink" Target="http://www.blm.gov/publish/wo/en/prog/Recreation/recreation_national/recreation_fees__/recreation_racs/recreation_rac_org.html" TargetMode="External"/><Relationship Id="rId1" Type="http://schemas.openxmlformats.org/officeDocument/2006/relationships/slideLayout" Target="../slideLayouts/slideLayout2.xml"/><Relationship Id="rId4" Type="http://schemas.openxmlformats.org/officeDocument/2006/relationships/hyperlink" Target="mailto:j2robert@blm.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581400"/>
            <a:ext cx="6400800" cy="1752600"/>
          </a:xfrm>
        </p:spPr>
        <p:txBody>
          <a:bodyPr>
            <a:normAutofit/>
          </a:bodyPr>
          <a:lstStyle/>
          <a:p>
            <a:r>
              <a:rPr lang="en-US" dirty="0" smtClean="0"/>
              <a:t>Presentation to </a:t>
            </a:r>
          </a:p>
          <a:p>
            <a:r>
              <a:rPr lang="en-US" dirty="0" smtClean="0"/>
              <a:t>BLM Colorado </a:t>
            </a:r>
            <a:r>
              <a:rPr lang="en-US" dirty="0" smtClean="0"/>
              <a:t>Front Range Resource advisory Committee</a:t>
            </a:r>
          </a:p>
          <a:p>
            <a:endParaRPr lang="en-US" dirty="0"/>
          </a:p>
          <a:p>
            <a:r>
              <a:rPr lang="en-US" dirty="0" smtClean="0"/>
              <a:t>Wednesday</a:t>
            </a:r>
            <a:r>
              <a:rPr lang="en-US" smtClean="0"/>
              <a:t>, January 18, 2012</a:t>
            </a:r>
            <a:endParaRPr lang="en-US" dirty="0"/>
          </a:p>
        </p:txBody>
      </p:sp>
      <p:sp>
        <p:nvSpPr>
          <p:cNvPr id="2" name="Title 1"/>
          <p:cNvSpPr>
            <a:spLocks noGrp="1"/>
          </p:cNvSpPr>
          <p:nvPr>
            <p:ph type="ctrTitle"/>
          </p:nvPr>
        </p:nvSpPr>
        <p:spPr/>
        <p:txBody>
          <a:bodyPr>
            <a:normAutofit fontScale="90000"/>
          </a:bodyPr>
          <a:lstStyle/>
          <a:p>
            <a:r>
              <a:rPr lang="en-US" dirty="0" smtClean="0"/>
              <a:t>Colorado Recreation </a:t>
            </a:r>
            <a:br>
              <a:rPr lang="en-US" dirty="0" smtClean="0"/>
            </a:br>
            <a:r>
              <a:rPr lang="en-US" dirty="0" smtClean="0"/>
              <a:t>Resource Advisory Committee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Colorado Fee Review Status</a:t>
            </a:r>
            <a:endParaRPr lang="en-US" b="1" dirty="0"/>
          </a:p>
        </p:txBody>
      </p:sp>
      <p:sp>
        <p:nvSpPr>
          <p:cNvPr id="3" name="Content Placeholder 2"/>
          <p:cNvSpPr>
            <a:spLocks noGrp="1"/>
          </p:cNvSpPr>
          <p:nvPr>
            <p:ph sz="quarter" idx="1"/>
          </p:nvPr>
        </p:nvSpPr>
        <p:spPr/>
        <p:txBody>
          <a:bodyPr>
            <a:normAutofit/>
          </a:bodyPr>
          <a:lstStyle/>
          <a:p>
            <a:r>
              <a:rPr lang="en-US" dirty="0"/>
              <a:t>    4(d)(1)</a:t>
            </a:r>
            <a:r>
              <a:rPr lang="en-US" b="1" dirty="0"/>
              <a:t>(D) USE OF OTHER ENTITIES</a:t>
            </a:r>
            <a:r>
              <a:rPr lang="en-US" dirty="0"/>
              <a:t>.--In lieu of establishing a Recreation Resource Advisory Committee under subparagraph (A), the Secretary may use a Resource Advisory Committee established pursuant to another provision of law and in accordance with that law or a recreation fee advisory board otherwise established by the Secretary to perform the duties specified in paragraph (2)</a:t>
            </a:r>
            <a:endParaRPr lang="en-US" b="1" dirty="0" smtClean="0"/>
          </a:p>
        </p:txBody>
      </p:sp>
    </p:spTree>
    <p:extLst>
      <p:ext uri="{BB962C8B-B14F-4D97-AF65-F5344CB8AC3E}">
        <p14:creationId xmlns:p14="http://schemas.microsoft.com/office/powerpoint/2010/main" val="2355764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Interim RAC Authority for Colorado</a:t>
            </a:r>
            <a:endParaRPr lang="en-US" dirty="0"/>
          </a:p>
        </p:txBody>
      </p:sp>
      <p:sp>
        <p:nvSpPr>
          <p:cNvPr id="3" name="Content Placeholder 2"/>
          <p:cNvSpPr>
            <a:spLocks noGrp="1"/>
          </p:cNvSpPr>
          <p:nvPr>
            <p:ph sz="quarter" idx="1"/>
          </p:nvPr>
        </p:nvSpPr>
        <p:spPr>
          <a:xfrm>
            <a:off x="301752" y="1527048"/>
            <a:ext cx="8503920" cy="4797552"/>
          </a:xfrm>
        </p:spPr>
        <p:txBody>
          <a:bodyPr>
            <a:normAutofit/>
          </a:bodyPr>
          <a:lstStyle/>
          <a:p>
            <a:r>
              <a:rPr lang="en-US" b="1" dirty="0" smtClean="0"/>
              <a:t>RACs passed unanimous resolutions to do RRAC duties for 1 year</a:t>
            </a:r>
          </a:p>
          <a:p>
            <a:endParaRPr lang="en-US" b="1" dirty="0" smtClean="0"/>
          </a:p>
          <a:p>
            <a:r>
              <a:rPr lang="en-US" b="1" dirty="0" smtClean="0"/>
              <a:t>BLM informed Forest Service our RACs will review BLM fee proposals for 1 year</a:t>
            </a:r>
          </a:p>
          <a:p>
            <a:endParaRPr lang="en-US" b="1" dirty="0" smtClean="0"/>
          </a:p>
          <a:p>
            <a:r>
              <a:rPr lang="en-US" b="1" dirty="0" smtClean="0"/>
              <a:t>REA permits RAC use</a:t>
            </a:r>
          </a:p>
          <a:p>
            <a:endParaRPr lang="en-US" b="1" dirty="0" smtClean="0"/>
          </a:p>
          <a:p>
            <a:r>
              <a:rPr lang="en-US" b="1" dirty="0" smtClean="0"/>
              <a:t>RACs will use their charters to guide reviews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BLM RAC Personnel</a:t>
            </a:r>
            <a:endParaRPr lang="en-US" dirty="0"/>
          </a:p>
        </p:txBody>
      </p:sp>
      <p:sp>
        <p:nvSpPr>
          <p:cNvPr id="3" name="Content Placeholder 2"/>
          <p:cNvSpPr>
            <a:spLocks noGrp="1"/>
          </p:cNvSpPr>
          <p:nvPr>
            <p:ph sz="quarter" idx="1"/>
          </p:nvPr>
        </p:nvSpPr>
        <p:spPr>
          <a:xfrm>
            <a:off x="301752" y="1527048"/>
            <a:ext cx="8503920" cy="4949952"/>
          </a:xfrm>
        </p:spPr>
        <p:txBody>
          <a:bodyPr>
            <a:normAutofit/>
          </a:bodyPr>
          <a:lstStyle/>
          <a:p>
            <a:pPr>
              <a:buNone/>
            </a:pPr>
            <a:r>
              <a:rPr lang="en-US" b="1" dirty="0" smtClean="0"/>
              <a:t>BLM Designated Federal Official </a:t>
            </a:r>
          </a:p>
          <a:p>
            <a:r>
              <a:rPr lang="en-US" dirty="0" smtClean="0"/>
              <a:t>District Manager</a:t>
            </a:r>
          </a:p>
          <a:p>
            <a:pPr>
              <a:buNone/>
            </a:pPr>
            <a:r>
              <a:rPr lang="en-US" b="1" dirty="0" smtClean="0"/>
              <a:t>BLM RAC Coordinator</a:t>
            </a:r>
          </a:p>
          <a:p>
            <a:r>
              <a:rPr lang="en-US" dirty="0" smtClean="0"/>
              <a:t>Public Affairs Officer </a:t>
            </a:r>
          </a:p>
          <a:p>
            <a:pPr>
              <a:buNone/>
            </a:pPr>
            <a:r>
              <a:rPr lang="en-US" b="1" dirty="0" smtClean="0"/>
              <a:t>State Office coordination</a:t>
            </a:r>
          </a:p>
          <a:p>
            <a:r>
              <a:rPr lang="en-US" dirty="0" smtClean="0"/>
              <a:t>State Director (Social &amp; Cultural Resources)</a:t>
            </a:r>
          </a:p>
          <a:p>
            <a:pPr>
              <a:buNone/>
            </a:pPr>
            <a:r>
              <a:rPr lang="en-US" b="1" dirty="0" smtClean="0"/>
              <a:t>Field Office proponent</a:t>
            </a:r>
          </a:p>
          <a:p>
            <a:r>
              <a:rPr lang="en-US" dirty="0" smtClean="0"/>
              <a:t>Field Manager (Recreation lead)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RAC Fee Review Process</a:t>
            </a:r>
            <a:endParaRPr lang="en-US" dirty="0"/>
          </a:p>
        </p:txBody>
      </p:sp>
      <p:sp>
        <p:nvSpPr>
          <p:cNvPr id="3" name="Content Placeholder 2"/>
          <p:cNvSpPr>
            <a:spLocks noGrp="1"/>
          </p:cNvSpPr>
          <p:nvPr>
            <p:ph sz="quarter" idx="1"/>
          </p:nvPr>
        </p:nvSpPr>
        <p:spPr/>
        <p:txBody>
          <a:bodyPr>
            <a:normAutofit lnSpcReduction="10000"/>
          </a:bodyPr>
          <a:lstStyle/>
          <a:p>
            <a:pPr marL="514350" indent="-514350">
              <a:buFont typeface="+mj-lt"/>
              <a:buAutoNum type="arabicPeriod"/>
            </a:pPr>
            <a:r>
              <a:rPr lang="en-US" sz="2800" b="1" dirty="0" smtClean="0"/>
              <a:t>Field Office develops proposal</a:t>
            </a:r>
          </a:p>
          <a:p>
            <a:pPr marL="514350" indent="-514350">
              <a:buFont typeface="+mj-lt"/>
              <a:buAutoNum type="arabicPeriod"/>
            </a:pPr>
            <a:r>
              <a:rPr lang="en-US" sz="2800" b="1" dirty="0" smtClean="0"/>
              <a:t>Field Office seeks public input</a:t>
            </a:r>
          </a:p>
          <a:p>
            <a:pPr marL="514350" indent="-514350">
              <a:buFont typeface="+mj-lt"/>
              <a:buAutoNum type="arabicPeriod"/>
            </a:pPr>
            <a:r>
              <a:rPr lang="en-US" sz="2800" b="1" dirty="0" smtClean="0"/>
              <a:t>Field Office presents to State Director </a:t>
            </a:r>
          </a:p>
          <a:p>
            <a:pPr marL="514350" lvl="0" indent="-514350">
              <a:buFont typeface="+mj-lt"/>
              <a:buAutoNum type="arabicPeriod"/>
            </a:pPr>
            <a:r>
              <a:rPr lang="en-US" sz="2800" b="1" dirty="0" smtClean="0"/>
              <a:t>Washington reviews</a:t>
            </a:r>
          </a:p>
          <a:p>
            <a:pPr marL="514350" lvl="0" indent="-514350">
              <a:buFont typeface="+mj-lt"/>
              <a:buAutoNum type="arabicPeriod"/>
            </a:pPr>
            <a:r>
              <a:rPr lang="en-US" sz="2800" b="1" dirty="0" smtClean="0"/>
              <a:t>BLM forwards to RAC</a:t>
            </a:r>
          </a:p>
          <a:p>
            <a:pPr marL="514350" lvl="0" indent="-514350">
              <a:buFont typeface="+mj-lt"/>
              <a:buAutoNum type="arabicPeriod"/>
            </a:pPr>
            <a:r>
              <a:rPr lang="en-US" sz="2800" b="1" dirty="0" smtClean="0"/>
              <a:t>RAC Coordinator Posts Notice in FRN and Local Paper at least one week prior to meeting </a:t>
            </a:r>
          </a:p>
          <a:p>
            <a:pPr marL="514350" lvl="0" indent="-514350">
              <a:buFont typeface="+mj-lt"/>
              <a:buAutoNum type="arabicPeriod"/>
            </a:pPr>
            <a:r>
              <a:rPr lang="en-US" sz="2800" b="1" dirty="0" smtClean="0"/>
              <a:t>RAC reviews and recommends</a:t>
            </a:r>
          </a:p>
          <a:p>
            <a:pPr marL="514350" lvl="0" indent="-514350">
              <a:buFont typeface="+mj-lt"/>
              <a:buAutoNum type="arabicPeriod"/>
            </a:pPr>
            <a:r>
              <a:rPr lang="en-US" sz="2800" b="1" dirty="0" smtClean="0"/>
              <a:t>BLM implements, modifies, or withdraws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 of RAC Recommendation </a:t>
            </a: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If the RAC recommends:</a:t>
            </a:r>
          </a:p>
          <a:p>
            <a:r>
              <a:rPr lang="en-US" b="1" u="sng" dirty="0" smtClean="0"/>
              <a:t>Affirmation</a:t>
            </a:r>
            <a:r>
              <a:rPr lang="en-US" b="1" dirty="0" smtClean="0"/>
              <a:t>, proposal can be implemented</a:t>
            </a:r>
          </a:p>
          <a:p>
            <a:r>
              <a:rPr lang="en-US" b="1" u="sng" dirty="0" smtClean="0"/>
              <a:t>Modifications</a:t>
            </a:r>
            <a:r>
              <a:rPr lang="en-US" b="1" dirty="0" smtClean="0"/>
              <a:t> our State Director agrees to, proposal can be implemented (or withdrawn)</a:t>
            </a:r>
          </a:p>
          <a:p>
            <a:r>
              <a:rPr lang="en-US" b="1" u="sng" dirty="0" smtClean="0"/>
              <a:t>No affirmation</a:t>
            </a:r>
            <a:r>
              <a:rPr lang="en-US" b="1" dirty="0" smtClean="0"/>
              <a:t>, our State Director must decide whether to withdraw or pursue proposal</a:t>
            </a:r>
          </a:p>
          <a:p>
            <a:pPr lvl="1"/>
            <a:r>
              <a:rPr lang="en-US" b="1" dirty="0" smtClean="0"/>
              <a:t>If State Director wishes to pursue the proposal, BLM will issue REA-required written notification to Congress for rejecting recommendation (</a:t>
            </a:r>
            <a:r>
              <a:rPr lang="en-US" b="1" i="1" dirty="0" smtClean="0"/>
              <a:t>very rare</a:t>
            </a:r>
            <a:r>
              <a:rPr lang="en-US" b="1" dirty="0" smtClean="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 Review Process</a:t>
            </a:r>
            <a:endParaRPr lang="en-US" dirty="0"/>
          </a:p>
        </p:txBody>
      </p:sp>
      <p:sp>
        <p:nvSpPr>
          <p:cNvPr id="4" name="AutoShape 53"/>
          <p:cNvSpPr>
            <a:spLocks noChangeArrowheads="1"/>
          </p:cNvSpPr>
          <p:nvPr/>
        </p:nvSpPr>
        <p:spPr bwMode="auto">
          <a:xfrm>
            <a:off x="228600" y="1752600"/>
            <a:ext cx="2362200" cy="457200"/>
          </a:xfrm>
          <a:prstGeom prst="flowChartAlternateProcess">
            <a:avLst/>
          </a:prstGeom>
          <a:solidFill>
            <a:schemeClr val="accent2">
              <a:lumMod val="20000"/>
              <a:lumOff val="80000"/>
            </a:schemeClr>
          </a:solidFill>
          <a:ln w="9525">
            <a:solidFill>
              <a:schemeClr val="tx1"/>
            </a:solidFill>
            <a:miter lim="800000"/>
            <a:headEnd/>
            <a:tailEnd/>
          </a:ln>
        </p:spPr>
        <p:txBody>
          <a:bodyPr wrap="none" anchor="ctr"/>
          <a:lstStyle/>
          <a:p>
            <a:pPr algn="ctr"/>
            <a:r>
              <a:rPr lang="en-US" sz="1400" dirty="0" smtClean="0">
                <a:latin typeface="Tahoma" pitchFamily="34" charset="0"/>
                <a:cs typeface="Tahoma" pitchFamily="34" charset="0"/>
              </a:rPr>
              <a:t>1. BLM </a:t>
            </a:r>
            <a:r>
              <a:rPr lang="en-US" sz="1400" dirty="0">
                <a:latin typeface="Tahoma" pitchFamily="34" charset="0"/>
                <a:cs typeface="Tahoma" pitchFamily="34" charset="0"/>
              </a:rPr>
              <a:t>develops fee proposal</a:t>
            </a:r>
          </a:p>
        </p:txBody>
      </p:sp>
      <p:sp>
        <p:nvSpPr>
          <p:cNvPr id="5" name="AutoShape 54"/>
          <p:cNvSpPr>
            <a:spLocks noChangeArrowheads="1"/>
          </p:cNvSpPr>
          <p:nvPr/>
        </p:nvSpPr>
        <p:spPr bwMode="auto">
          <a:xfrm>
            <a:off x="6400800" y="1752600"/>
            <a:ext cx="2438400" cy="457200"/>
          </a:xfrm>
          <a:prstGeom prst="flowChartAlternateProcess">
            <a:avLst/>
          </a:prstGeom>
          <a:solidFill>
            <a:schemeClr val="accent2">
              <a:lumMod val="20000"/>
              <a:lumOff val="80000"/>
            </a:schemeClr>
          </a:solidFill>
          <a:ln w="9525">
            <a:solidFill>
              <a:schemeClr val="tx1"/>
            </a:solidFill>
            <a:miter lim="800000"/>
            <a:headEnd/>
            <a:tailEnd/>
          </a:ln>
        </p:spPr>
        <p:txBody>
          <a:bodyPr wrap="none" anchor="ctr"/>
          <a:lstStyle/>
          <a:p>
            <a:pPr algn="ctr"/>
            <a:r>
              <a:rPr lang="en-US" sz="1400" dirty="0" smtClean="0">
                <a:latin typeface="Tahoma" pitchFamily="34" charset="0"/>
                <a:cs typeface="Tahoma" pitchFamily="34" charset="0"/>
              </a:rPr>
              <a:t>3. BLM </a:t>
            </a:r>
            <a:r>
              <a:rPr lang="en-US" sz="1400" dirty="0">
                <a:latin typeface="Tahoma" pitchFamily="34" charset="0"/>
                <a:cs typeface="Tahoma" pitchFamily="34" charset="0"/>
              </a:rPr>
              <a:t>State Director review</a:t>
            </a:r>
          </a:p>
        </p:txBody>
      </p:sp>
      <p:sp>
        <p:nvSpPr>
          <p:cNvPr id="6" name="AutoShape 59"/>
          <p:cNvSpPr>
            <a:spLocks noChangeArrowheads="1"/>
          </p:cNvSpPr>
          <p:nvPr/>
        </p:nvSpPr>
        <p:spPr bwMode="auto">
          <a:xfrm>
            <a:off x="3200400" y="1752600"/>
            <a:ext cx="2667000" cy="457200"/>
          </a:xfrm>
          <a:prstGeom prst="flowChartAlternateProcess">
            <a:avLst/>
          </a:prstGeom>
          <a:solidFill>
            <a:schemeClr val="accent2">
              <a:lumMod val="20000"/>
              <a:lumOff val="80000"/>
            </a:schemeClr>
          </a:solidFill>
          <a:ln w="9525">
            <a:solidFill>
              <a:schemeClr val="tx1"/>
            </a:solidFill>
            <a:miter lim="800000"/>
            <a:headEnd/>
            <a:tailEnd/>
          </a:ln>
        </p:spPr>
        <p:txBody>
          <a:bodyPr wrap="none" anchor="ctr"/>
          <a:lstStyle/>
          <a:p>
            <a:pPr algn="ctr"/>
            <a:r>
              <a:rPr lang="en-US" sz="1400" dirty="0" smtClean="0">
                <a:latin typeface="Tahoma" pitchFamily="34" charset="0"/>
                <a:cs typeface="Tahoma" pitchFamily="34" charset="0"/>
              </a:rPr>
              <a:t>2. Public </a:t>
            </a:r>
            <a:r>
              <a:rPr lang="en-US" sz="1400" dirty="0">
                <a:latin typeface="Tahoma" pitchFamily="34" charset="0"/>
                <a:cs typeface="Tahoma" pitchFamily="34" charset="0"/>
              </a:rPr>
              <a:t>involvement process</a:t>
            </a:r>
          </a:p>
        </p:txBody>
      </p:sp>
      <p:sp>
        <p:nvSpPr>
          <p:cNvPr id="7" name="AutoShape 61"/>
          <p:cNvSpPr>
            <a:spLocks noChangeArrowheads="1"/>
          </p:cNvSpPr>
          <p:nvPr/>
        </p:nvSpPr>
        <p:spPr bwMode="auto">
          <a:xfrm>
            <a:off x="3124200" y="2514600"/>
            <a:ext cx="2819400" cy="381000"/>
          </a:xfrm>
          <a:prstGeom prst="flowChartAlternateProcess">
            <a:avLst/>
          </a:prstGeom>
          <a:solidFill>
            <a:schemeClr val="accent2">
              <a:lumMod val="20000"/>
              <a:lumOff val="80000"/>
            </a:schemeClr>
          </a:solidFill>
          <a:ln w="9525" algn="ctr">
            <a:solidFill>
              <a:schemeClr val="tx1"/>
            </a:solidFill>
            <a:miter lim="800000"/>
            <a:headEnd/>
            <a:tailEnd/>
          </a:ln>
        </p:spPr>
        <p:txBody>
          <a:bodyPr wrap="none" anchor="ctr"/>
          <a:lstStyle/>
          <a:p>
            <a:pPr algn="ctr"/>
            <a:r>
              <a:rPr lang="en-US" sz="1400" dirty="0" smtClean="0">
                <a:latin typeface="Tahoma" pitchFamily="34" charset="0"/>
                <a:cs typeface="Tahoma" pitchFamily="34" charset="0"/>
              </a:rPr>
              <a:t>5. BLM </a:t>
            </a:r>
            <a:r>
              <a:rPr lang="en-US" sz="1400" dirty="0">
                <a:latin typeface="Tahoma" pitchFamily="34" charset="0"/>
                <a:cs typeface="Tahoma" pitchFamily="34" charset="0"/>
              </a:rPr>
              <a:t>presents </a:t>
            </a:r>
            <a:r>
              <a:rPr lang="en-US" sz="1400" dirty="0" smtClean="0">
                <a:latin typeface="Tahoma" pitchFamily="34" charset="0"/>
                <a:cs typeface="Tahoma" pitchFamily="34" charset="0"/>
              </a:rPr>
              <a:t>proposal </a:t>
            </a:r>
            <a:r>
              <a:rPr lang="en-US" sz="1400" dirty="0">
                <a:latin typeface="Tahoma" pitchFamily="34" charset="0"/>
                <a:cs typeface="Tahoma" pitchFamily="34" charset="0"/>
              </a:rPr>
              <a:t>to RAC</a:t>
            </a:r>
          </a:p>
        </p:txBody>
      </p:sp>
      <p:sp>
        <p:nvSpPr>
          <p:cNvPr id="8" name="AutoShape 71"/>
          <p:cNvSpPr>
            <a:spLocks noChangeArrowheads="1"/>
          </p:cNvSpPr>
          <p:nvPr/>
        </p:nvSpPr>
        <p:spPr bwMode="auto">
          <a:xfrm>
            <a:off x="2514600" y="3124200"/>
            <a:ext cx="4038600" cy="685800"/>
          </a:xfrm>
          <a:prstGeom prst="flowChartAlternateProcess">
            <a:avLst/>
          </a:prstGeom>
          <a:solidFill>
            <a:srgbClr val="B7EEFF"/>
          </a:solidFill>
          <a:ln w="9525" algn="ctr">
            <a:solidFill>
              <a:schemeClr val="tx1"/>
            </a:solidFill>
            <a:miter lim="800000"/>
            <a:headEnd/>
            <a:tailEnd/>
          </a:ln>
        </p:spPr>
        <p:txBody>
          <a:bodyPr wrap="none" anchor="ctr"/>
          <a:lstStyle/>
          <a:p>
            <a:pPr algn="ctr"/>
            <a:r>
              <a:rPr lang="en-US" sz="1400" dirty="0" smtClean="0">
                <a:latin typeface="Tahoma" pitchFamily="34" charset="0"/>
                <a:cs typeface="Tahoma" pitchFamily="34" charset="0"/>
              </a:rPr>
              <a:t>6. RAC </a:t>
            </a:r>
            <a:r>
              <a:rPr lang="en-US" sz="1400" dirty="0">
                <a:latin typeface="Tahoma" pitchFamily="34" charset="0"/>
                <a:cs typeface="Tahoma" pitchFamily="34" charset="0"/>
              </a:rPr>
              <a:t>reviews proposal </a:t>
            </a:r>
            <a:r>
              <a:rPr lang="en-US" sz="1400" dirty="0" smtClean="0">
                <a:latin typeface="Tahoma" pitchFamily="34" charset="0"/>
                <a:cs typeface="Tahoma" pitchFamily="34" charset="0"/>
              </a:rPr>
              <a:t>&amp; public </a:t>
            </a:r>
            <a:r>
              <a:rPr lang="en-US" sz="1400" dirty="0">
                <a:latin typeface="Tahoma" pitchFamily="34" charset="0"/>
                <a:cs typeface="Tahoma" pitchFamily="34" charset="0"/>
              </a:rPr>
              <a:t>comments</a:t>
            </a:r>
          </a:p>
          <a:p>
            <a:pPr algn="ctr"/>
            <a:r>
              <a:rPr lang="en-US" sz="1400" dirty="0">
                <a:latin typeface="Tahoma" pitchFamily="34" charset="0"/>
                <a:cs typeface="Tahoma" pitchFamily="34" charset="0"/>
              </a:rPr>
              <a:t>(RACs use </a:t>
            </a:r>
            <a:r>
              <a:rPr lang="en-US" sz="1400" dirty="0" smtClean="0">
                <a:latin typeface="Tahoma" pitchFamily="34" charset="0"/>
                <a:cs typeface="Tahoma" pitchFamily="34" charset="0"/>
              </a:rPr>
              <a:t>recommendation </a:t>
            </a:r>
            <a:r>
              <a:rPr lang="en-US" sz="1400" dirty="0">
                <a:latin typeface="Tahoma" pitchFamily="34" charset="0"/>
                <a:cs typeface="Tahoma" pitchFamily="34" charset="0"/>
              </a:rPr>
              <a:t>process in Charter)</a:t>
            </a:r>
          </a:p>
        </p:txBody>
      </p:sp>
      <p:sp>
        <p:nvSpPr>
          <p:cNvPr id="9" name="AutoShape 77"/>
          <p:cNvSpPr>
            <a:spLocks noChangeArrowheads="1"/>
          </p:cNvSpPr>
          <p:nvPr/>
        </p:nvSpPr>
        <p:spPr bwMode="auto">
          <a:xfrm>
            <a:off x="4953000" y="4876800"/>
            <a:ext cx="1524000" cy="762000"/>
          </a:xfrm>
          <a:prstGeom prst="flowChartAlternateProcess">
            <a:avLst/>
          </a:prstGeom>
          <a:solidFill>
            <a:srgbClr val="FD5F6A"/>
          </a:solidFill>
          <a:ln w="9525" algn="ctr">
            <a:solidFill>
              <a:schemeClr val="tx1"/>
            </a:solidFill>
            <a:miter lim="800000"/>
            <a:headEnd/>
            <a:tailEnd/>
          </a:ln>
        </p:spPr>
        <p:txBody>
          <a:bodyPr wrap="none" anchor="ctr"/>
          <a:lstStyle/>
          <a:p>
            <a:pPr algn="ctr"/>
            <a:r>
              <a:rPr lang="en-US" sz="1400" b="1" dirty="0" smtClean="0">
                <a:latin typeface="Tahoma" pitchFamily="34" charset="0"/>
                <a:cs typeface="Tahoma" pitchFamily="34" charset="0"/>
              </a:rPr>
              <a:t>*BLM</a:t>
            </a:r>
          </a:p>
          <a:p>
            <a:pPr algn="ctr"/>
            <a:r>
              <a:rPr lang="en-US" sz="1400" b="1" dirty="0" smtClean="0">
                <a:latin typeface="Tahoma" pitchFamily="34" charset="0"/>
                <a:cs typeface="Tahoma" pitchFamily="34" charset="0"/>
              </a:rPr>
              <a:t>WITHDRAWS </a:t>
            </a:r>
          </a:p>
          <a:p>
            <a:pPr algn="ctr"/>
            <a:r>
              <a:rPr lang="en-US" sz="1400" b="1" dirty="0" smtClean="0">
                <a:latin typeface="Tahoma" pitchFamily="34" charset="0"/>
                <a:cs typeface="Tahoma" pitchFamily="34" charset="0"/>
              </a:rPr>
              <a:t>PROPOSAL*</a:t>
            </a:r>
            <a:endParaRPr lang="en-US" sz="1400" b="1" dirty="0">
              <a:latin typeface="Tahoma" pitchFamily="34" charset="0"/>
              <a:cs typeface="Tahoma" pitchFamily="34" charset="0"/>
            </a:endParaRPr>
          </a:p>
        </p:txBody>
      </p:sp>
      <p:sp>
        <p:nvSpPr>
          <p:cNvPr id="10" name="AutoShape 78"/>
          <p:cNvSpPr>
            <a:spLocks noChangeArrowheads="1"/>
          </p:cNvSpPr>
          <p:nvPr/>
        </p:nvSpPr>
        <p:spPr bwMode="auto">
          <a:xfrm>
            <a:off x="6629400" y="5486400"/>
            <a:ext cx="2209800" cy="838200"/>
          </a:xfrm>
          <a:prstGeom prst="flowChartAlternateProcess">
            <a:avLst/>
          </a:prstGeom>
          <a:solidFill>
            <a:srgbClr val="FFCC66"/>
          </a:solidFill>
          <a:ln w="9525" algn="ctr">
            <a:solidFill>
              <a:schemeClr val="tx1"/>
            </a:solidFill>
            <a:miter lim="800000"/>
            <a:headEnd/>
            <a:tailEnd/>
          </a:ln>
        </p:spPr>
        <p:txBody>
          <a:bodyPr wrap="none" anchor="ctr"/>
          <a:lstStyle/>
          <a:p>
            <a:pPr algn="ctr"/>
            <a:r>
              <a:rPr lang="en-US" sz="1400" dirty="0">
                <a:latin typeface="Tahoma" pitchFamily="34" charset="0"/>
                <a:cs typeface="Tahoma" pitchFamily="34" charset="0"/>
              </a:rPr>
              <a:t>BLM </a:t>
            </a:r>
            <a:r>
              <a:rPr lang="en-US" sz="1400" dirty="0" smtClean="0">
                <a:latin typeface="Tahoma" pitchFamily="34" charset="0"/>
                <a:cs typeface="Tahoma" pitchFamily="34" charset="0"/>
              </a:rPr>
              <a:t>writes Congress  with</a:t>
            </a:r>
          </a:p>
          <a:p>
            <a:pPr algn="ctr"/>
            <a:r>
              <a:rPr lang="en-US" sz="1400" dirty="0" smtClean="0">
                <a:latin typeface="Tahoma" pitchFamily="34" charset="0"/>
                <a:cs typeface="Tahoma" pitchFamily="34" charset="0"/>
              </a:rPr>
              <a:t>reason to reject</a:t>
            </a:r>
          </a:p>
          <a:p>
            <a:pPr algn="ctr"/>
            <a:r>
              <a:rPr lang="en-US" sz="1400" dirty="0" smtClean="0">
                <a:latin typeface="Tahoma" pitchFamily="34" charset="0"/>
                <a:cs typeface="Tahoma" pitchFamily="34" charset="0"/>
              </a:rPr>
              <a:t>recommendation</a:t>
            </a:r>
            <a:endParaRPr lang="en-US" sz="1400" dirty="0">
              <a:latin typeface="Tahoma" pitchFamily="34" charset="0"/>
              <a:cs typeface="Tahoma" pitchFamily="34" charset="0"/>
            </a:endParaRPr>
          </a:p>
        </p:txBody>
      </p:sp>
      <p:sp>
        <p:nvSpPr>
          <p:cNvPr id="11" name="AutoShape 79"/>
          <p:cNvSpPr>
            <a:spLocks noChangeArrowheads="1"/>
          </p:cNvSpPr>
          <p:nvPr/>
        </p:nvSpPr>
        <p:spPr bwMode="auto">
          <a:xfrm>
            <a:off x="2133600" y="4876800"/>
            <a:ext cx="1981200" cy="762000"/>
          </a:xfrm>
          <a:prstGeom prst="flowChartAlternateProcess">
            <a:avLst/>
          </a:prstGeom>
          <a:solidFill>
            <a:srgbClr val="FFCC66"/>
          </a:solidFill>
          <a:ln w="9525" algn="ctr">
            <a:solidFill>
              <a:schemeClr val="tx1"/>
            </a:solidFill>
            <a:miter lim="800000"/>
            <a:headEnd/>
            <a:tailEnd/>
          </a:ln>
        </p:spPr>
        <p:txBody>
          <a:bodyPr wrap="none" anchor="ctr"/>
          <a:lstStyle/>
          <a:p>
            <a:pPr algn="ctr"/>
            <a:r>
              <a:rPr lang="en-US" sz="1400" dirty="0" smtClean="0">
                <a:latin typeface="Tahoma" pitchFamily="34" charset="0"/>
                <a:cs typeface="Tahoma" pitchFamily="34" charset="0"/>
              </a:rPr>
              <a:t>BLM amends proposal </a:t>
            </a:r>
          </a:p>
          <a:p>
            <a:pPr algn="ctr"/>
            <a:r>
              <a:rPr lang="en-US" sz="1400" dirty="0" smtClean="0">
                <a:latin typeface="Tahoma" pitchFamily="34" charset="0"/>
                <a:cs typeface="Tahoma" pitchFamily="34" charset="0"/>
              </a:rPr>
              <a:t>per recommendation</a:t>
            </a:r>
            <a:endParaRPr lang="en-US" sz="1400" dirty="0">
              <a:latin typeface="Tahoma" pitchFamily="34" charset="0"/>
              <a:cs typeface="Tahoma" pitchFamily="34" charset="0"/>
            </a:endParaRPr>
          </a:p>
        </p:txBody>
      </p:sp>
      <p:sp>
        <p:nvSpPr>
          <p:cNvPr id="12" name="AutoShape 80"/>
          <p:cNvSpPr>
            <a:spLocks noChangeArrowheads="1"/>
          </p:cNvSpPr>
          <p:nvPr/>
        </p:nvSpPr>
        <p:spPr bwMode="auto">
          <a:xfrm>
            <a:off x="381000" y="5486400"/>
            <a:ext cx="1524000" cy="838200"/>
          </a:xfrm>
          <a:prstGeom prst="flowChartAlternateProcess">
            <a:avLst/>
          </a:prstGeom>
          <a:solidFill>
            <a:srgbClr val="2EF237"/>
          </a:solidFill>
          <a:ln w="9525" algn="ctr">
            <a:solidFill>
              <a:schemeClr val="tx1"/>
            </a:solidFill>
            <a:miter lim="800000"/>
            <a:headEnd/>
            <a:tailEnd/>
          </a:ln>
        </p:spPr>
        <p:txBody>
          <a:bodyPr wrap="none" anchor="ctr"/>
          <a:lstStyle/>
          <a:p>
            <a:pPr algn="ctr"/>
            <a:r>
              <a:rPr lang="en-US" sz="1400" b="1" dirty="0" smtClean="0">
                <a:latin typeface="Tahoma" pitchFamily="34" charset="0"/>
                <a:cs typeface="Tahoma" pitchFamily="34" charset="0"/>
              </a:rPr>
              <a:t>*BLM</a:t>
            </a:r>
          </a:p>
          <a:p>
            <a:pPr algn="ctr"/>
            <a:r>
              <a:rPr lang="en-US" sz="1400" b="1" dirty="0" smtClean="0">
                <a:latin typeface="Tahoma" pitchFamily="34" charset="0"/>
                <a:cs typeface="Tahoma" pitchFamily="34" charset="0"/>
              </a:rPr>
              <a:t>IMPLEMENTS </a:t>
            </a:r>
          </a:p>
          <a:p>
            <a:pPr algn="ctr"/>
            <a:r>
              <a:rPr lang="en-US" sz="1400" b="1" dirty="0" smtClean="0">
                <a:latin typeface="Tahoma" pitchFamily="34" charset="0"/>
                <a:cs typeface="Tahoma" pitchFamily="34" charset="0"/>
              </a:rPr>
              <a:t>PROPOSAL*</a:t>
            </a:r>
            <a:endParaRPr lang="en-US" sz="1400" b="1" dirty="0">
              <a:latin typeface="Tahoma" pitchFamily="34" charset="0"/>
              <a:cs typeface="Tahoma" pitchFamily="34" charset="0"/>
            </a:endParaRPr>
          </a:p>
        </p:txBody>
      </p:sp>
      <p:cxnSp>
        <p:nvCxnSpPr>
          <p:cNvPr id="14" name="AutoShape 93"/>
          <p:cNvCxnSpPr>
            <a:cxnSpLocks noChangeShapeType="1"/>
            <a:stCxn id="146" idx="2"/>
            <a:endCxn id="9" idx="0"/>
          </p:cNvCxnSpPr>
          <p:nvPr/>
        </p:nvCxnSpPr>
        <p:spPr bwMode="auto">
          <a:xfrm rot="5400000">
            <a:off x="6572250" y="3714750"/>
            <a:ext cx="304800" cy="2019300"/>
          </a:xfrm>
          <a:prstGeom prst="bentConnector3">
            <a:avLst>
              <a:gd name="adj1" fmla="val 50000"/>
            </a:avLst>
          </a:prstGeom>
          <a:noFill/>
          <a:ln w="9525">
            <a:solidFill>
              <a:schemeClr val="tx1"/>
            </a:solidFill>
            <a:miter lim="800000"/>
            <a:headEnd/>
            <a:tailEnd type="triangle" w="med" len="med"/>
          </a:ln>
        </p:spPr>
      </p:cxnSp>
      <p:sp>
        <p:nvSpPr>
          <p:cNvPr id="20" name="Text Box 102"/>
          <p:cNvSpPr txBox="1">
            <a:spLocks noChangeArrowheads="1"/>
          </p:cNvSpPr>
          <p:nvPr/>
        </p:nvSpPr>
        <p:spPr bwMode="auto">
          <a:xfrm>
            <a:off x="5105400" y="8839200"/>
            <a:ext cx="1539875" cy="307777"/>
          </a:xfrm>
          <a:prstGeom prst="rect">
            <a:avLst/>
          </a:prstGeom>
          <a:noFill/>
          <a:ln w="9525" algn="ctr">
            <a:noFill/>
            <a:miter lim="800000"/>
            <a:headEnd/>
            <a:tailEnd/>
          </a:ln>
        </p:spPr>
        <p:txBody>
          <a:bodyPr>
            <a:spAutoFit/>
          </a:bodyPr>
          <a:lstStyle/>
          <a:p>
            <a:endParaRPr lang="en-US" sz="1400">
              <a:latin typeface="Tahoma" pitchFamily="34" charset="0"/>
              <a:cs typeface="Tahoma" pitchFamily="34" charset="0"/>
            </a:endParaRPr>
          </a:p>
        </p:txBody>
      </p:sp>
      <p:sp>
        <p:nvSpPr>
          <p:cNvPr id="25" name="AutoShape 119"/>
          <p:cNvSpPr>
            <a:spLocks noChangeArrowheads="1"/>
          </p:cNvSpPr>
          <p:nvPr/>
        </p:nvSpPr>
        <p:spPr bwMode="auto">
          <a:xfrm>
            <a:off x="6400800" y="2514600"/>
            <a:ext cx="2438400" cy="381000"/>
          </a:xfrm>
          <a:prstGeom prst="flowChartAlternateProcess">
            <a:avLst/>
          </a:prstGeom>
          <a:solidFill>
            <a:schemeClr val="accent2">
              <a:lumMod val="20000"/>
              <a:lumOff val="80000"/>
            </a:schemeClr>
          </a:solidFill>
          <a:ln w="9525">
            <a:solidFill>
              <a:schemeClr val="tx1"/>
            </a:solidFill>
            <a:miter lim="800000"/>
            <a:headEnd/>
            <a:tailEnd/>
          </a:ln>
        </p:spPr>
        <p:txBody>
          <a:bodyPr wrap="none" anchor="ctr"/>
          <a:lstStyle/>
          <a:p>
            <a:pPr algn="ctr"/>
            <a:r>
              <a:rPr lang="en-US" sz="1400" dirty="0" smtClean="0">
                <a:latin typeface="Tahoma" pitchFamily="34" charset="0"/>
                <a:cs typeface="Tahoma" pitchFamily="34" charset="0"/>
              </a:rPr>
              <a:t>4. BLM </a:t>
            </a:r>
            <a:r>
              <a:rPr lang="en-US" sz="1400" dirty="0">
                <a:latin typeface="Tahoma" pitchFamily="34" charset="0"/>
                <a:cs typeface="Tahoma" pitchFamily="34" charset="0"/>
              </a:rPr>
              <a:t>Washington </a:t>
            </a:r>
            <a:r>
              <a:rPr lang="en-US" sz="1400" dirty="0" smtClean="0">
                <a:latin typeface="Tahoma" pitchFamily="34" charset="0"/>
                <a:cs typeface="Tahoma" pitchFamily="34" charset="0"/>
              </a:rPr>
              <a:t>review</a:t>
            </a:r>
            <a:endParaRPr lang="en-US" sz="1400" dirty="0">
              <a:latin typeface="Tahoma" pitchFamily="34" charset="0"/>
              <a:cs typeface="Tahoma" pitchFamily="34" charset="0"/>
            </a:endParaRPr>
          </a:p>
        </p:txBody>
      </p:sp>
      <p:sp>
        <p:nvSpPr>
          <p:cNvPr id="29" name="Rectangle 45"/>
          <p:cNvSpPr>
            <a:spLocks noChangeArrowheads="1"/>
          </p:cNvSpPr>
          <p:nvPr/>
        </p:nvSpPr>
        <p:spPr bwMode="auto">
          <a:xfrm>
            <a:off x="3810000" y="4038600"/>
            <a:ext cx="1447800" cy="762000"/>
          </a:xfrm>
          <a:prstGeom prst="rect">
            <a:avLst/>
          </a:prstGeom>
          <a:solidFill>
            <a:srgbClr val="FFCC66"/>
          </a:solidFill>
          <a:ln w="9525" algn="ctr">
            <a:solidFill>
              <a:schemeClr val="tx1"/>
            </a:solidFill>
            <a:round/>
            <a:headEnd/>
            <a:tailEnd type="triangle" w="med" len="med"/>
          </a:ln>
        </p:spPr>
        <p:txBody>
          <a:bodyPr wrap="none" anchor="ctr"/>
          <a:lstStyle/>
          <a:p>
            <a:pPr algn="ctr"/>
            <a:r>
              <a:rPr lang="en-US" sz="1400" dirty="0">
                <a:latin typeface="Tahoma" pitchFamily="34" charset="0"/>
                <a:cs typeface="Tahoma" pitchFamily="34" charset="0"/>
              </a:rPr>
              <a:t>RAC </a:t>
            </a:r>
            <a:r>
              <a:rPr lang="en-US" sz="1400" dirty="0" smtClean="0">
                <a:latin typeface="Tahoma" pitchFamily="34" charset="0"/>
                <a:cs typeface="Tahoma" pitchFamily="34" charset="0"/>
              </a:rPr>
              <a:t>recommends </a:t>
            </a:r>
          </a:p>
          <a:p>
            <a:pPr algn="ctr"/>
            <a:r>
              <a:rPr lang="en-US" sz="1400" dirty="0" smtClean="0">
                <a:latin typeface="Tahoma" pitchFamily="34" charset="0"/>
                <a:cs typeface="Tahoma" pitchFamily="34" charset="0"/>
              </a:rPr>
              <a:t>To </a:t>
            </a:r>
            <a:r>
              <a:rPr lang="en-US" sz="1400" b="1" u="sng" dirty="0" smtClean="0">
                <a:latin typeface="Tahoma" pitchFamily="34" charset="0"/>
                <a:cs typeface="Tahoma" pitchFamily="34" charset="0"/>
              </a:rPr>
              <a:t>AMEND</a:t>
            </a:r>
            <a:endParaRPr lang="en-US" sz="1400" u="sng" dirty="0">
              <a:latin typeface="Tahoma" pitchFamily="34" charset="0"/>
              <a:cs typeface="Tahoma" pitchFamily="34" charset="0"/>
            </a:endParaRPr>
          </a:p>
        </p:txBody>
      </p:sp>
      <p:sp>
        <p:nvSpPr>
          <p:cNvPr id="30" name="Rectangle 46"/>
          <p:cNvSpPr>
            <a:spLocks noChangeArrowheads="1"/>
          </p:cNvSpPr>
          <p:nvPr/>
        </p:nvSpPr>
        <p:spPr bwMode="auto">
          <a:xfrm>
            <a:off x="381000" y="3810000"/>
            <a:ext cx="1524000" cy="762000"/>
          </a:xfrm>
          <a:prstGeom prst="rect">
            <a:avLst/>
          </a:prstGeom>
          <a:solidFill>
            <a:srgbClr val="92D050"/>
          </a:solidFill>
          <a:ln w="9525" algn="ctr">
            <a:solidFill>
              <a:schemeClr val="tx1"/>
            </a:solidFill>
            <a:round/>
            <a:headEnd/>
            <a:tailEnd type="triangle" w="med" len="med"/>
          </a:ln>
        </p:spPr>
        <p:txBody>
          <a:bodyPr wrap="none" anchor="ctr"/>
          <a:lstStyle/>
          <a:p>
            <a:pPr algn="ctr"/>
            <a:r>
              <a:rPr lang="en-US" sz="1400" dirty="0">
                <a:latin typeface="Tahoma" pitchFamily="34" charset="0"/>
                <a:cs typeface="Tahoma" pitchFamily="34" charset="0"/>
              </a:rPr>
              <a:t>RAC </a:t>
            </a:r>
            <a:r>
              <a:rPr lang="en-US" sz="1400" dirty="0" smtClean="0">
                <a:latin typeface="Tahoma" pitchFamily="34" charset="0"/>
                <a:cs typeface="Tahoma" pitchFamily="34" charset="0"/>
              </a:rPr>
              <a:t>recommends </a:t>
            </a:r>
          </a:p>
          <a:p>
            <a:pPr algn="ctr"/>
            <a:r>
              <a:rPr lang="en-US" sz="1400" dirty="0" smtClean="0">
                <a:latin typeface="Tahoma" pitchFamily="34" charset="0"/>
                <a:cs typeface="Tahoma" pitchFamily="34" charset="0"/>
              </a:rPr>
              <a:t>to </a:t>
            </a:r>
            <a:r>
              <a:rPr lang="en-US" sz="1400" b="1" u="sng" dirty="0" smtClean="0">
                <a:latin typeface="Tahoma" pitchFamily="34" charset="0"/>
                <a:cs typeface="Tahoma" pitchFamily="34" charset="0"/>
              </a:rPr>
              <a:t>APPROVE</a:t>
            </a:r>
            <a:endParaRPr lang="en-US" sz="1400" u="sng" dirty="0">
              <a:latin typeface="Tahoma" pitchFamily="34" charset="0"/>
              <a:cs typeface="Tahoma" pitchFamily="34" charset="0"/>
            </a:endParaRPr>
          </a:p>
        </p:txBody>
      </p:sp>
      <p:cxnSp>
        <p:nvCxnSpPr>
          <p:cNvPr id="59" name="Elbow Connector 58"/>
          <p:cNvCxnSpPr>
            <a:stCxn id="8" idx="1"/>
            <a:endCxn id="30" idx="0"/>
          </p:cNvCxnSpPr>
          <p:nvPr/>
        </p:nvCxnSpPr>
        <p:spPr>
          <a:xfrm rot="10800000" flipV="1">
            <a:off x="1143000" y="3467100"/>
            <a:ext cx="1371600" cy="34290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8" idx="2"/>
            <a:endCxn id="29" idx="0"/>
          </p:cNvCxnSpPr>
          <p:nvPr/>
        </p:nvCxnSpPr>
        <p:spPr>
          <a:xfrm rot="5400000">
            <a:off x="4419600" y="3924300"/>
            <a:ext cx="228600" cy="15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Elbow Connector 73"/>
          <p:cNvCxnSpPr>
            <a:stCxn id="29" idx="2"/>
            <a:endCxn id="11" idx="3"/>
          </p:cNvCxnSpPr>
          <p:nvPr/>
        </p:nvCxnSpPr>
        <p:spPr>
          <a:xfrm rot="5400000">
            <a:off x="4095750" y="4819650"/>
            <a:ext cx="457200" cy="41910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6" name="Elbow Connector 95"/>
          <p:cNvCxnSpPr>
            <a:stCxn id="11" idx="2"/>
            <a:endCxn id="12" idx="3"/>
          </p:cNvCxnSpPr>
          <p:nvPr/>
        </p:nvCxnSpPr>
        <p:spPr>
          <a:xfrm rot="5400000">
            <a:off x="2381250" y="5162550"/>
            <a:ext cx="266700" cy="121920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Elbow Connector 98"/>
          <p:cNvCxnSpPr>
            <a:stCxn id="10" idx="1"/>
            <a:endCxn id="12" idx="3"/>
          </p:cNvCxnSpPr>
          <p:nvPr/>
        </p:nvCxnSpPr>
        <p:spPr>
          <a:xfrm rot="10800000">
            <a:off x="1905000" y="5905500"/>
            <a:ext cx="4724400" cy="15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Elbow Connector 104"/>
          <p:cNvCxnSpPr>
            <a:stCxn id="30" idx="2"/>
            <a:endCxn id="12" idx="0"/>
          </p:cNvCxnSpPr>
          <p:nvPr/>
        </p:nvCxnSpPr>
        <p:spPr>
          <a:xfrm rot="5400000">
            <a:off x="685800" y="5029200"/>
            <a:ext cx="914400" cy="15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6" name="Rectangle 45"/>
          <p:cNvSpPr>
            <a:spLocks noGrp="1" noChangeArrowheads="1"/>
          </p:cNvSpPr>
          <p:nvPr>
            <p:ph sz="quarter" idx="1"/>
          </p:nvPr>
        </p:nvSpPr>
        <p:spPr bwMode="auto">
          <a:xfrm>
            <a:off x="6934200" y="3810000"/>
            <a:ext cx="1600200" cy="762000"/>
          </a:xfrm>
          <a:prstGeom prst="rect">
            <a:avLst/>
          </a:prstGeom>
          <a:solidFill>
            <a:srgbClr val="FF9999"/>
          </a:solidFill>
          <a:ln w="9525" algn="ctr">
            <a:solidFill>
              <a:schemeClr val="tx1"/>
            </a:solidFill>
            <a:round/>
            <a:headEnd/>
            <a:tailEnd type="triangle" w="med" len="med"/>
          </a:ln>
        </p:spPr>
        <p:txBody>
          <a:bodyPr wrap="none" anchor="ctr"/>
          <a:lstStyle/>
          <a:p>
            <a:pPr algn="ctr">
              <a:buNone/>
            </a:pPr>
            <a:r>
              <a:rPr lang="en-US" sz="1400" dirty="0">
                <a:latin typeface="Tahoma" pitchFamily="34" charset="0"/>
                <a:cs typeface="Tahoma" pitchFamily="34" charset="0"/>
              </a:rPr>
              <a:t>RAC </a:t>
            </a:r>
            <a:r>
              <a:rPr lang="en-US" sz="1400" dirty="0" smtClean="0">
                <a:latin typeface="Tahoma" pitchFamily="34" charset="0"/>
                <a:cs typeface="Tahoma" pitchFamily="34" charset="0"/>
              </a:rPr>
              <a:t>recommends </a:t>
            </a:r>
          </a:p>
          <a:p>
            <a:pPr algn="ctr">
              <a:buNone/>
            </a:pPr>
            <a:r>
              <a:rPr lang="en-US" sz="1400" dirty="0" smtClean="0">
                <a:latin typeface="Tahoma" pitchFamily="34" charset="0"/>
                <a:cs typeface="Tahoma" pitchFamily="34" charset="0"/>
              </a:rPr>
              <a:t>to </a:t>
            </a:r>
            <a:r>
              <a:rPr lang="en-US" sz="1400" b="1" u="sng" dirty="0" smtClean="0">
                <a:latin typeface="Tahoma" pitchFamily="34" charset="0"/>
                <a:cs typeface="Tahoma" pitchFamily="34" charset="0"/>
              </a:rPr>
              <a:t>OPPOSE</a:t>
            </a:r>
            <a:endParaRPr lang="en-US" sz="1400" u="sng" dirty="0">
              <a:latin typeface="Tahoma" pitchFamily="34" charset="0"/>
              <a:cs typeface="Tahoma" pitchFamily="34" charset="0"/>
            </a:endParaRPr>
          </a:p>
        </p:txBody>
      </p:sp>
      <p:cxnSp>
        <p:nvCxnSpPr>
          <p:cNvPr id="154" name="Elbow Connector 153"/>
          <p:cNvCxnSpPr>
            <a:stCxn id="8" idx="3"/>
            <a:endCxn id="146" idx="0"/>
          </p:cNvCxnSpPr>
          <p:nvPr/>
        </p:nvCxnSpPr>
        <p:spPr>
          <a:xfrm>
            <a:off x="6553200" y="3467100"/>
            <a:ext cx="1181100" cy="34290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9" name="Elbow Connector 178"/>
          <p:cNvCxnSpPr>
            <a:stCxn id="146" idx="2"/>
            <a:endCxn id="10" idx="0"/>
          </p:cNvCxnSpPr>
          <p:nvPr/>
        </p:nvCxnSpPr>
        <p:spPr>
          <a:xfrm rot="5400000">
            <a:off x="7277100" y="5029200"/>
            <a:ext cx="914400" cy="15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5" name="Elbow Connector 214"/>
          <p:cNvCxnSpPr>
            <a:stCxn id="4" idx="3"/>
            <a:endCxn id="6" idx="1"/>
          </p:cNvCxnSpPr>
          <p:nvPr/>
        </p:nvCxnSpPr>
        <p:spPr>
          <a:xfrm>
            <a:off x="2590800" y="1981200"/>
            <a:ext cx="609600" cy="15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1" name="Elbow Connector 220"/>
          <p:cNvCxnSpPr>
            <a:stCxn id="6" idx="3"/>
            <a:endCxn id="5" idx="1"/>
          </p:cNvCxnSpPr>
          <p:nvPr/>
        </p:nvCxnSpPr>
        <p:spPr>
          <a:xfrm>
            <a:off x="5867400" y="1981200"/>
            <a:ext cx="533400" cy="15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4" name="Elbow Connector 223"/>
          <p:cNvCxnSpPr>
            <a:stCxn id="5" idx="2"/>
            <a:endCxn id="25" idx="0"/>
          </p:cNvCxnSpPr>
          <p:nvPr/>
        </p:nvCxnSpPr>
        <p:spPr>
          <a:xfrm rot="5400000">
            <a:off x="7467600" y="2362200"/>
            <a:ext cx="304800" cy="15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8" name="Elbow Connector 227"/>
          <p:cNvCxnSpPr>
            <a:stCxn id="25" idx="1"/>
            <a:endCxn id="7" idx="3"/>
          </p:cNvCxnSpPr>
          <p:nvPr/>
        </p:nvCxnSpPr>
        <p:spPr>
          <a:xfrm rot="10800000">
            <a:off x="5943600" y="2705100"/>
            <a:ext cx="457200" cy="15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1" name="Elbow Connector 230"/>
          <p:cNvCxnSpPr>
            <a:stCxn id="7" idx="2"/>
            <a:endCxn id="8" idx="0"/>
          </p:cNvCxnSpPr>
          <p:nvPr/>
        </p:nvCxnSpPr>
        <p:spPr>
          <a:xfrm rot="5400000">
            <a:off x="4419600" y="3009900"/>
            <a:ext cx="228600" cy="1588"/>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2" name="Elbow Connector 351"/>
          <p:cNvCxnSpPr>
            <a:stCxn id="29" idx="2"/>
            <a:endCxn id="9" idx="1"/>
          </p:cNvCxnSpPr>
          <p:nvPr/>
        </p:nvCxnSpPr>
        <p:spPr>
          <a:xfrm rot="16200000" flipH="1">
            <a:off x="4514850" y="4819650"/>
            <a:ext cx="457200" cy="41910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BLM Fee Proponents</a:t>
            </a:r>
            <a:endParaRPr lang="en-US" dirty="0"/>
          </a:p>
        </p:txBody>
      </p:sp>
      <p:sp>
        <p:nvSpPr>
          <p:cNvPr id="4" name="Content Placeholder 3"/>
          <p:cNvSpPr>
            <a:spLocks noGrp="1"/>
          </p:cNvSpPr>
          <p:nvPr>
            <p:ph sz="quarter" idx="1"/>
          </p:nvPr>
        </p:nvSpPr>
        <p:spPr/>
        <p:txBody>
          <a:bodyPr>
            <a:normAutofit fontScale="92500" lnSpcReduction="10000"/>
          </a:bodyPr>
          <a:lstStyle/>
          <a:p>
            <a:pPr>
              <a:buNone/>
            </a:pPr>
            <a:r>
              <a:rPr lang="en-US" b="1" dirty="0" smtClean="0"/>
              <a:t>The BLM proponents will:</a:t>
            </a:r>
          </a:p>
          <a:p>
            <a:r>
              <a:rPr lang="en-US" b="1" dirty="0" smtClean="0"/>
              <a:t>Comply with REA and agency rules</a:t>
            </a:r>
          </a:p>
          <a:p>
            <a:r>
              <a:rPr lang="en-US" b="1" dirty="0" smtClean="0"/>
              <a:t>Develop fee proposals</a:t>
            </a:r>
          </a:p>
          <a:p>
            <a:r>
              <a:rPr lang="en-US" b="1" dirty="0" smtClean="0"/>
              <a:t>Ensure public involvement</a:t>
            </a:r>
          </a:p>
          <a:p>
            <a:r>
              <a:rPr lang="en-US" b="1" dirty="0" smtClean="0"/>
              <a:t>Coordinate review</a:t>
            </a:r>
          </a:p>
          <a:p>
            <a:r>
              <a:rPr lang="en-US" b="1" dirty="0" smtClean="0"/>
              <a:t>Assist with public notification requirements</a:t>
            </a:r>
          </a:p>
          <a:p>
            <a:r>
              <a:rPr lang="en-US" b="1" dirty="0" smtClean="0"/>
              <a:t>Provide briefing on fee proposals to RAC</a:t>
            </a:r>
          </a:p>
          <a:p>
            <a:r>
              <a:rPr lang="en-US" b="1" dirty="0" smtClean="0"/>
              <a:t>If a new fee is approved</a:t>
            </a:r>
            <a:r>
              <a:rPr lang="en-US" dirty="0" smtClean="0">
                <a:latin typeface="+mj-lt"/>
              </a:rPr>
              <a:t>, </a:t>
            </a:r>
            <a:r>
              <a:rPr lang="en-US" b="1" dirty="0" smtClean="0">
                <a:latin typeface="+mj-lt"/>
              </a:rPr>
              <a:t>need to post in the FR and have a waiting period for at least 180 days</a:t>
            </a:r>
          </a:p>
          <a:p>
            <a:r>
              <a:rPr lang="en-US" b="1" dirty="0" smtClean="0">
                <a:latin typeface="+mj-lt"/>
              </a:rPr>
              <a:t>Existing fee change, </a:t>
            </a:r>
            <a:r>
              <a:rPr lang="en-US" b="1" dirty="0" smtClean="0"/>
              <a:t>no Federal Register Notice is required</a:t>
            </a:r>
          </a:p>
          <a:p>
            <a:endParaRPr lang="en-US" b="1" dirty="0" smtClean="0">
              <a:latin typeface="+mj-lt"/>
            </a:endParaRPr>
          </a:p>
          <a:p>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Fee Review Documents</a:t>
            </a:r>
            <a:endParaRPr lang="en-US" dirty="0"/>
          </a:p>
        </p:txBody>
      </p:sp>
      <p:sp>
        <p:nvSpPr>
          <p:cNvPr id="6" name="Content Placeholder 5"/>
          <p:cNvSpPr>
            <a:spLocks noGrp="1"/>
          </p:cNvSpPr>
          <p:nvPr>
            <p:ph sz="quarter" idx="1"/>
          </p:nvPr>
        </p:nvSpPr>
        <p:spPr/>
        <p:txBody>
          <a:bodyPr>
            <a:normAutofit/>
          </a:bodyPr>
          <a:lstStyle/>
          <a:p>
            <a:pPr>
              <a:buNone/>
            </a:pPr>
            <a:r>
              <a:rPr lang="en-US" b="1" dirty="0" smtClean="0"/>
              <a:t>RACs will use RRAC forms:</a:t>
            </a:r>
          </a:p>
          <a:p>
            <a:r>
              <a:rPr lang="en-US" b="1" dirty="0" smtClean="0"/>
              <a:t>New Fee or Fee Change Proposal</a:t>
            </a:r>
          </a:p>
          <a:p>
            <a:r>
              <a:rPr lang="en-US" b="1" dirty="0" smtClean="0"/>
              <a:t>Summary of Public Involvement</a:t>
            </a:r>
          </a:p>
          <a:p>
            <a:r>
              <a:rPr lang="en-US" b="1" dirty="0" smtClean="0"/>
              <a:t>Fee Revenue Expenditure </a:t>
            </a:r>
          </a:p>
          <a:p>
            <a:r>
              <a:rPr lang="en-US" b="1" dirty="0" smtClean="0"/>
              <a:t>Non-Fee Revenue Expenditure	</a:t>
            </a:r>
          </a:p>
          <a:p>
            <a:endParaRPr lang="en-US" b="1" dirty="0" smtClean="0"/>
          </a:p>
          <a:p>
            <a:pPr>
              <a:buNone/>
            </a:pPr>
            <a:r>
              <a:rPr lang="en-US" b="1" dirty="0" smtClean="0"/>
              <a:t>BLM fee proposals will include Business Plan</a:t>
            </a:r>
          </a:p>
          <a:p>
            <a:endParaRPr lang="en-US" b="1" dirty="0"/>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Business Plan</a:t>
            </a:r>
            <a:endParaRPr lang="en-US" dirty="0"/>
          </a:p>
        </p:txBody>
      </p:sp>
      <p:sp>
        <p:nvSpPr>
          <p:cNvPr id="6" name="Content Placeholder 5"/>
          <p:cNvSpPr>
            <a:spLocks noGrp="1"/>
          </p:cNvSpPr>
          <p:nvPr>
            <p:ph sz="quarter" idx="1"/>
          </p:nvPr>
        </p:nvSpPr>
        <p:spPr/>
        <p:txBody>
          <a:bodyPr>
            <a:normAutofit fontScale="92500"/>
          </a:bodyPr>
          <a:lstStyle/>
          <a:p>
            <a:r>
              <a:rPr lang="en-US" sz="2800" b="1" dirty="0" smtClean="0"/>
              <a:t>Background</a:t>
            </a:r>
          </a:p>
          <a:p>
            <a:r>
              <a:rPr lang="en-US" sz="2800" b="1" dirty="0" smtClean="0"/>
              <a:t>Project description</a:t>
            </a:r>
          </a:p>
          <a:p>
            <a:r>
              <a:rPr lang="en-US" sz="2800" b="1" dirty="0" smtClean="0"/>
              <a:t>Business rationale and justification</a:t>
            </a:r>
          </a:p>
          <a:p>
            <a:r>
              <a:rPr lang="en-US" sz="2800" b="1" dirty="0" smtClean="0"/>
              <a:t>Compliance with REA</a:t>
            </a:r>
          </a:p>
          <a:p>
            <a:r>
              <a:rPr lang="en-US" sz="2800" b="1" dirty="0" smtClean="0"/>
              <a:t>Financial analysis</a:t>
            </a:r>
          </a:p>
          <a:p>
            <a:r>
              <a:rPr lang="en-US" sz="2800" b="1" dirty="0" smtClean="0"/>
              <a:t>Market assessment of similar sites in region</a:t>
            </a:r>
          </a:p>
          <a:p>
            <a:r>
              <a:rPr lang="en-US" sz="2800" b="1" dirty="0" smtClean="0"/>
              <a:t>Social &amp; economic impacts to users &amp; community</a:t>
            </a:r>
          </a:p>
          <a:p>
            <a:r>
              <a:rPr lang="en-US" sz="2800" b="1" dirty="0" smtClean="0"/>
              <a:t>No action alternative</a:t>
            </a:r>
          </a:p>
          <a:p>
            <a:r>
              <a:rPr lang="en-US" sz="2800" b="1" dirty="0" smtClean="0"/>
              <a:t>Documentation of public participation</a:t>
            </a: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RAC Review &amp; Recommendation</a:t>
            </a: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The RAC will:</a:t>
            </a:r>
          </a:p>
          <a:p>
            <a:r>
              <a:rPr lang="en-US" b="1" dirty="0" smtClean="0"/>
              <a:t>Schedule meetings</a:t>
            </a:r>
          </a:p>
          <a:p>
            <a:r>
              <a:rPr lang="en-US" b="1" dirty="0" smtClean="0"/>
              <a:t>Include fee proposals in the agenda</a:t>
            </a:r>
          </a:p>
          <a:p>
            <a:r>
              <a:rPr lang="en-US" b="1" dirty="0" smtClean="0"/>
              <a:t>Provide public notice of meetings</a:t>
            </a:r>
          </a:p>
          <a:p>
            <a:r>
              <a:rPr lang="en-US" b="1" dirty="0" smtClean="0"/>
              <a:t>Hear presentations from BLM fee proponents</a:t>
            </a:r>
          </a:p>
          <a:p>
            <a:r>
              <a:rPr lang="en-US" b="1" dirty="0" smtClean="0"/>
              <a:t>Hear public comments</a:t>
            </a:r>
          </a:p>
          <a:p>
            <a:r>
              <a:rPr lang="en-US" b="1" dirty="0" smtClean="0"/>
              <a:t>Approve a motion for a recommendation</a:t>
            </a:r>
          </a:p>
          <a:p>
            <a:r>
              <a:rPr lang="en-US" b="1" dirty="0" smtClean="0"/>
              <a:t>Provide any needed reports to comply with REA</a:t>
            </a:r>
          </a:p>
          <a:p>
            <a:r>
              <a:rPr lang="en-US" b="1" dirty="0" smtClean="0"/>
              <a:t>Provide public education about the RAC</a:t>
            </a:r>
          </a:p>
          <a:p>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Recreation Enhancement Act (REA)</a:t>
            </a:r>
            <a:endParaRPr lang="en-US" dirty="0"/>
          </a:p>
        </p:txBody>
      </p:sp>
      <p:sp>
        <p:nvSpPr>
          <p:cNvPr id="3" name="Content Placeholder 2"/>
          <p:cNvSpPr>
            <a:spLocks noGrp="1"/>
          </p:cNvSpPr>
          <p:nvPr>
            <p:ph sz="quarter" idx="1"/>
          </p:nvPr>
        </p:nvSpPr>
        <p:spPr/>
        <p:txBody>
          <a:bodyPr>
            <a:normAutofit/>
          </a:bodyPr>
          <a:lstStyle/>
          <a:p>
            <a:endParaRPr lang="en-US" b="1" dirty="0" smtClean="0"/>
          </a:p>
          <a:p>
            <a:r>
              <a:rPr lang="en-US" b="1" dirty="0" smtClean="0"/>
              <a:t>Enacted in 2004</a:t>
            </a:r>
          </a:p>
          <a:p>
            <a:endParaRPr lang="en-US" b="1" dirty="0" smtClean="0"/>
          </a:p>
          <a:p>
            <a:r>
              <a:rPr lang="en-US" b="1" dirty="0" smtClean="0"/>
              <a:t>10-year authority</a:t>
            </a:r>
          </a:p>
          <a:p>
            <a:endParaRPr lang="en-US" b="1" dirty="0" smtClean="0"/>
          </a:p>
          <a:p>
            <a:r>
              <a:rPr lang="en-US" b="1" dirty="0" smtClean="0"/>
              <a:t>Secretary creates advisory committees </a:t>
            </a:r>
          </a:p>
          <a:p>
            <a:endParaRPr lang="en-US" b="1" dirty="0" smtClean="0"/>
          </a:p>
          <a:p>
            <a:r>
              <a:rPr lang="en-US" b="1" dirty="0" smtClean="0"/>
              <a:t>Advisory committees review fees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 Review?</a:t>
            </a:r>
            <a:endParaRPr lang="en-US" dirty="0"/>
          </a:p>
        </p:txBody>
      </p:sp>
      <p:sp>
        <p:nvSpPr>
          <p:cNvPr id="3" name="Content Placeholder 2"/>
          <p:cNvSpPr>
            <a:spLocks noGrp="1"/>
          </p:cNvSpPr>
          <p:nvPr>
            <p:ph sz="quarter" idx="1"/>
          </p:nvPr>
        </p:nvSpPr>
        <p:spPr/>
        <p:txBody>
          <a:bodyPr/>
          <a:lstStyle/>
          <a:p>
            <a:r>
              <a:rPr lang="en-US" b="1" dirty="0" smtClean="0"/>
              <a:t>Does the proposed fee comply with REA?</a:t>
            </a:r>
          </a:p>
          <a:p>
            <a:r>
              <a:rPr lang="en-US" b="1" dirty="0" smtClean="0"/>
              <a:t>Is there adequate public support for the fee?</a:t>
            </a:r>
          </a:p>
          <a:p>
            <a:r>
              <a:rPr lang="en-US" b="1" dirty="0" smtClean="0"/>
              <a:t>Will the proposed fee benefit visitors?</a:t>
            </a:r>
          </a:p>
          <a:p>
            <a:r>
              <a:rPr lang="en-US" b="1" dirty="0" smtClean="0"/>
              <a:t>Will the proposed fee benefit communities?</a:t>
            </a:r>
          </a:p>
          <a:p>
            <a:r>
              <a:rPr lang="en-US" b="1" dirty="0" smtClean="0"/>
              <a:t>Is the proposed fee reasonable?</a:t>
            </a:r>
          </a:p>
          <a:p>
            <a:r>
              <a:rPr lang="en-US" b="1" dirty="0" smtClean="0"/>
              <a:t>Does the RAC recommend to affirm, modify, or not affirm the proposal?</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Fee Proposals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863285964"/>
              </p:ext>
            </p:extLst>
          </p:nvPr>
        </p:nvGraphicFramePr>
        <p:xfrm>
          <a:off x="304800" y="1676400"/>
          <a:ext cx="8534400" cy="3901440"/>
        </p:xfrm>
        <a:graphic>
          <a:graphicData uri="http://schemas.openxmlformats.org/drawingml/2006/table">
            <a:tbl>
              <a:tblPr firstRow="1" bandRow="1">
                <a:tableStyleId>{5C22544A-7EE6-4342-B048-85BDC9FD1C3A}</a:tableStyleId>
              </a:tblPr>
              <a:tblGrid>
                <a:gridCol w="1706880"/>
                <a:gridCol w="1950720"/>
                <a:gridCol w="1143000"/>
                <a:gridCol w="1219200"/>
                <a:gridCol w="2514600"/>
              </a:tblGrid>
              <a:tr h="368873">
                <a:tc>
                  <a:txBody>
                    <a:bodyPr/>
                    <a:lstStyle/>
                    <a:p>
                      <a:pPr marL="0" marR="0">
                        <a:spcBef>
                          <a:spcPts val="0"/>
                        </a:spcBef>
                        <a:spcAft>
                          <a:spcPts val="0"/>
                        </a:spcAft>
                      </a:pPr>
                      <a:r>
                        <a:rPr lang="en-US" sz="1600" b="1" dirty="0">
                          <a:latin typeface="Times New Roman"/>
                          <a:ea typeface="Times New Roman"/>
                        </a:rPr>
                        <a:t>Field </a:t>
                      </a:r>
                      <a:r>
                        <a:rPr lang="en-US" sz="1600" b="1" dirty="0" smtClean="0">
                          <a:latin typeface="Times New Roman"/>
                          <a:ea typeface="Times New Roman"/>
                        </a:rPr>
                        <a:t>Office</a:t>
                      </a:r>
                    </a:p>
                    <a:p>
                      <a:pPr marL="0" marR="0">
                        <a:spcBef>
                          <a:spcPts val="0"/>
                        </a:spcBef>
                        <a:spcAft>
                          <a:spcPts val="0"/>
                        </a:spcAft>
                      </a:pPr>
                      <a:r>
                        <a:rPr lang="en-US" sz="1600" b="1" dirty="0" smtClean="0">
                          <a:latin typeface="Times New Roman"/>
                          <a:ea typeface="Times New Roman"/>
                        </a:rPr>
                        <a:t>RAC</a:t>
                      </a:r>
                      <a:endParaRPr lang="en-US" sz="1600" dirty="0">
                        <a:latin typeface="Times New Roman"/>
                        <a:ea typeface="Times New Roman"/>
                      </a:endParaRPr>
                    </a:p>
                  </a:txBody>
                  <a:tcPr marL="49427" marR="49427" marT="0" marB="0"/>
                </a:tc>
                <a:tc>
                  <a:txBody>
                    <a:bodyPr/>
                    <a:lstStyle/>
                    <a:p>
                      <a:pPr marL="0" marR="0" algn="ctr">
                        <a:spcBef>
                          <a:spcPts val="0"/>
                        </a:spcBef>
                        <a:spcAft>
                          <a:spcPts val="0"/>
                        </a:spcAft>
                      </a:pPr>
                      <a:r>
                        <a:rPr lang="en-US" sz="1600" b="1" dirty="0">
                          <a:latin typeface="Times New Roman"/>
                          <a:ea typeface="Times New Roman"/>
                        </a:rPr>
                        <a:t>Fee </a:t>
                      </a:r>
                      <a:r>
                        <a:rPr lang="en-US" sz="1600" b="1" dirty="0" smtClean="0">
                          <a:latin typeface="Times New Roman"/>
                          <a:ea typeface="Times New Roman"/>
                        </a:rPr>
                        <a:t>Site Name</a:t>
                      </a:r>
                      <a:endParaRPr lang="en-US" sz="1600" dirty="0">
                        <a:latin typeface="Times New Roman"/>
                        <a:ea typeface="Times New Roman"/>
                      </a:endParaRPr>
                    </a:p>
                  </a:txBody>
                  <a:tcPr marL="49427" marR="49427" marT="0" marB="0"/>
                </a:tc>
                <a:tc>
                  <a:txBody>
                    <a:bodyPr/>
                    <a:lstStyle/>
                    <a:p>
                      <a:pPr marL="0" marR="0" algn="ctr">
                        <a:spcBef>
                          <a:spcPts val="0"/>
                        </a:spcBef>
                        <a:spcAft>
                          <a:spcPts val="0"/>
                        </a:spcAft>
                      </a:pPr>
                      <a:r>
                        <a:rPr lang="en-US" sz="1600" b="1" dirty="0">
                          <a:latin typeface="Times New Roman"/>
                          <a:ea typeface="Times New Roman"/>
                        </a:rPr>
                        <a:t>Fee </a:t>
                      </a:r>
                      <a:r>
                        <a:rPr lang="en-US" sz="1600" b="1" dirty="0" smtClean="0">
                          <a:latin typeface="Times New Roman"/>
                          <a:ea typeface="Times New Roman"/>
                        </a:rPr>
                        <a:t>Type</a:t>
                      </a:r>
                      <a:endParaRPr lang="en-US" sz="1600" dirty="0">
                        <a:latin typeface="Times New Roman"/>
                        <a:ea typeface="Times New Roman"/>
                      </a:endParaRPr>
                    </a:p>
                  </a:txBody>
                  <a:tcPr marL="49427" marR="49427" marT="0" marB="0"/>
                </a:tc>
                <a:tc>
                  <a:txBody>
                    <a:bodyPr/>
                    <a:lstStyle/>
                    <a:p>
                      <a:pPr marL="0" marR="0" algn="ctr">
                        <a:spcBef>
                          <a:spcPts val="0"/>
                        </a:spcBef>
                        <a:spcAft>
                          <a:spcPts val="0"/>
                        </a:spcAft>
                      </a:pPr>
                      <a:r>
                        <a:rPr lang="en-US" sz="1600" b="1" dirty="0">
                          <a:latin typeface="Times New Roman"/>
                          <a:ea typeface="Times New Roman"/>
                        </a:rPr>
                        <a:t>Existing or New Fee:</a:t>
                      </a:r>
                      <a:endParaRPr lang="en-US" sz="1600" dirty="0">
                        <a:latin typeface="Times New Roman"/>
                        <a:ea typeface="Times New Roman"/>
                      </a:endParaRPr>
                    </a:p>
                  </a:txBody>
                  <a:tcPr marL="49427" marR="49427" marT="0" marB="0"/>
                </a:tc>
                <a:tc>
                  <a:txBody>
                    <a:bodyPr/>
                    <a:lstStyle/>
                    <a:p>
                      <a:pPr marL="0" marR="0">
                        <a:spcBef>
                          <a:spcPts val="0"/>
                        </a:spcBef>
                        <a:spcAft>
                          <a:spcPts val="0"/>
                        </a:spcAft>
                      </a:pPr>
                      <a:r>
                        <a:rPr lang="en-US" sz="1600" b="1" dirty="0">
                          <a:latin typeface="Times New Roman"/>
                          <a:ea typeface="Times New Roman"/>
                        </a:rPr>
                        <a:t>Fee Level &amp; Proposed Increase</a:t>
                      </a:r>
                      <a:endParaRPr lang="en-US" sz="1600" dirty="0">
                        <a:latin typeface="Times New Roman"/>
                        <a:ea typeface="Times New Roman"/>
                      </a:endParaRPr>
                    </a:p>
                  </a:txBody>
                  <a:tcPr marL="49427" marR="49427" marT="0" marB="0"/>
                </a:tc>
              </a:tr>
              <a:tr h="368873">
                <a:tc>
                  <a:txBody>
                    <a:bodyPr/>
                    <a:lstStyle/>
                    <a:p>
                      <a:pPr marL="0" marR="0">
                        <a:spcBef>
                          <a:spcPts val="0"/>
                        </a:spcBef>
                        <a:spcAft>
                          <a:spcPts val="0"/>
                        </a:spcAft>
                      </a:pPr>
                      <a:r>
                        <a:rPr lang="en-US" sz="1600" b="0" dirty="0" smtClean="0">
                          <a:latin typeface="Times New Roman"/>
                          <a:ea typeface="Times New Roman"/>
                        </a:rPr>
                        <a:t>Grand Junction</a:t>
                      </a:r>
                    </a:p>
                    <a:p>
                      <a:pPr marL="0" marR="0">
                        <a:spcBef>
                          <a:spcPts val="0"/>
                        </a:spcBef>
                        <a:spcAft>
                          <a:spcPts val="0"/>
                        </a:spcAft>
                      </a:pPr>
                      <a:r>
                        <a:rPr lang="en-US" sz="1600" b="1" dirty="0" smtClean="0">
                          <a:latin typeface="Times New Roman"/>
                          <a:ea typeface="Times New Roman"/>
                        </a:rPr>
                        <a:t>NW RAC</a:t>
                      </a:r>
                      <a:endParaRPr lang="en-US" sz="1600" dirty="0">
                        <a:latin typeface="Times New Roman"/>
                        <a:ea typeface="Times New Roman"/>
                      </a:endParaRPr>
                    </a:p>
                  </a:txBody>
                  <a:tcPr marL="49427" marR="49427" marT="0" marB="0"/>
                </a:tc>
                <a:tc>
                  <a:txBody>
                    <a:bodyPr/>
                    <a:lstStyle/>
                    <a:p>
                      <a:pPr marL="0" marR="0" algn="ctr">
                        <a:spcBef>
                          <a:spcPts val="0"/>
                        </a:spcBef>
                        <a:spcAft>
                          <a:spcPts val="0"/>
                        </a:spcAft>
                      </a:pPr>
                      <a:r>
                        <a:rPr lang="en-US" sz="1600" b="1" dirty="0" smtClean="0">
                          <a:solidFill>
                            <a:srgbClr val="000000"/>
                          </a:solidFill>
                          <a:latin typeface="Times New Roman"/>
                          <a:ea typeface="Times New Roman"/>
                        </a:rPr>
                        <a:t>North Fruita Desert </a:t>
                      </a:r>
                      <a:r>
                        <a:rPr lang="en-US" sz="1600" dirty="0" smtClean="0">
                          <a:solidFill>
                            <a:srgbClr val="000000"/>
                          </a:solidFill>
                          <a:latin typeface="Times New Roman"/>
                          <a:ea typeface="Times New Roman"/>
                        </a:rPr>
                        <a:t>Campground </a:t>
                      </a:r>
                      <a:endParaRPr lang="en-US" sz="1600" dirty="0">
                        <a:solidFill>
                          <a:srgbClr val="000000"/>
                        </a:solidFill>
                        <a:latin typeface="Times New Roman"/>
                        <a:ea typeface="Times New Roman"/>
                      </a:endParaRPr>
                    </a:p>
                  </a:txBody>
                  <a:tcPr marL="49427" marR="4942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Times New Roman"/>
                        </a:rPr>
                        <a:t>Expanded</a:t>
                      </a:r>
                    </a:p>
                  </a:txBody>
                  <a:tcPr marL="49427" marR="49427" marT="0" marB="0"/>
                </a:tc>
                <a:tc>
                  <a:txBody>
                    <a:bodyPr/>
                    <a:lstStyle/>
                    <a:p>
                      <a:pPr marL="0" marR="0" algn="ctr">
                        <a:spcBef>
                          <a:spcPts val="0"/>
                        </a:spcBef>
                        <a:spcAft>
                          <a:spcPts val="0"/>
                        </a:spcAft>
                      </a:pPr>
                      <a:r>
                        <a:rPr lang="en-US" sz="1600" dirty="0">
                          <a:latin typeface="Times New Roman"/>
                          <a:ea typeface="Times New Roman"/>
                        </a:rPr>
                        <a:t>New</a:t>
                      </a:r>
                    </a:p>
                  </a:txBody>
                  <a:tcPr marL="49427" marR="49427" marT="0" marB="0"/>
                </a:tc>
                <a:tc>
                  <a:txBody>
                    <a:bodyPr/>
                    <a:lstStyle/>
                    <a:p>
                      <a:pPr marL="0" marR="0">
                        <a:spcBef>
                          <a:spcPts val="0"/>
                        </a:spcBef>
                        <a:spcAft>
                          <a:spcPts val="0"/>
                        </a:spcAft>
                      </a:pPr>
                      <a:r>
                        <a:rPr lang="en-US" sz="1600" dirty="0">
                          <a:latin typeface="Times New Roman"/>
                          <a:ea typeface="Times New Roman"/>
                        </a:rPr>
                        <a:t>$7 – $10 per campsite</a:t>
                      </a:r>
                    </a:p>
                  </a:txBody>
                  <a:tcPr marL="49427" marR="49427" marT="0" marB="0"/>
                </a:tc>
              </a:tr>
              <a:tr h="409297">
                <a:tc>
                  <a:txBody>
                    <a:bodyPr/>
                    <a:lstStyle/>
                    <a:p>
                      <a:pPr marL="0" marR="0">
                        <a:spcBef>
                          <a:spcPts val="0"/>
                        </a:spcBef>
                        <a:spcAft>
                          <a:spcPts val="0"/>
                        </a:spcAft>
                      </a:pPr>
                      <a:r>
                        <a:rPr lang="en-US" sz="1600" b="0" dirty="0" smtClean="0">
                          <a:latin typeface="Times New Roman"/>
                          <a:ea typeface="Times New Roman"/>
                        </a:rPr>
                        <a:t>Royal Gorge</a:t>
                      </a:r>
                    </a:p>
                    <a:p>
                      <a:pPr marL="0" marR="0">
                        <a:spcBef>
                          <a:spcPts val="0"/>
                        </a:spcBef>
                        <a:spcAft>
                          <a:spcPts val="0"/>
                        </a:spcAft>
                      </a:pPr>
                      <a:r>
                        <a:rPr lang="en-US" sz="1600" b="1" dirty="0" smtClean="0">
                          <a:latin typeface="Times New Roman"/>
                          <a:ea typeface="Times New Roman"/>
                        </a:rPr>
                        <a:t>FR RAC</a:t>
                      </a:r>
                      <a:endParaRPr lang="en-US" sz="1600" dirty="0">
                        <a:latin typeface="Times New Roman"/>
                        <a:ea typeface="Times New Roman"/>
                      </a:endParaRPr>
                    </a:p>
                  </a:txBody>
                  <a:tcPr marL="49427" marR="49427" marT="0" marB="0"/>
                </a:tc>
                <a:tc>
                  <a:txBody>
                    <a:bodyPr/>
                    <a:lstStyle/>
                    <a:p>
                      <a:pPr marL="0" marR="0" algn="ctr">
                        <a:spcBef>
                          <a:spcPts val="0"/>
                        </a:spcBef>
                        <a:spcAft>
                          <a:spcPts val="0"/>
                        </a:spcAft>
                      </a:pPr>
                      <a:r>
                        <a:rPr lang="en-US" sz="1600" b="1" dirty="0">
                          <a:latin typeface="Times New Roman"/>
                          <a:ea typeface="Times New Roman"/>
                        </a:rPr>
                        <a:t>Sand Gulch </a:t>
                      </a:r>
                      <a:r>
                        <a:rPr lang="en-US" sz="1600" dirty="0">
                          <a:latin typeface="Times New Roman"/>
                          <a:ea typeface="Times New Roman"/>
                        </a:rPr>
                        <a:t>Campground</a:t>
                      </a:r>
                    </a:p>
                  </a:txBody>
                  <a:tcPr marL="49427" marR="49427" marT="0" marB="0"/>
                </a:tc>
                <a:tc>
                  <a:txBody>
                    <a:bodyPr/>
                    <a:lstStyle/>
                    <a:p>
                      <a:pPr marL="0" marR="0" algn="ctr">
                        <a:spcBef>
                          <a:spcPts val="0"/>
                        </a:spcBef>
                        <a:spcAft>
                          <a:spcPts val="0"/>
                        </a:spcAft>
                      </a:pPr>
                      <a:r>
                        <a:rPr lang="en-US" sz="1600">
                          <a:latin typeface="Times New Roman"/>
                          <a:ea typeface="Times New Roman"/>
                        </a:rPr>
                        <a:t>Expanded</a:t>
                      </a:r>
                    </a:p>
                  </a:txBody>
                  <a:tcPr marL="49427" marR="49427" marT="0" marB="0"/>
                </a:tc>
                <a:tc>
                  <a:txBody>
                    <a:bodyPr/>
                    <a:lstStyle/>
                    <a:p>
                      <a:pPr marL="0" marR="0" algn="ctr">
                        <a:spcBef>
                          <a:spcPts val="0"/>
                        </a:spcBef>
                        <a:spcAft>
                          <a:spcPts val="0"/>
                        </a:spcAft>
                      </a:pPr>
                      <a:r>
                        <a:rPr lang="en-US" sz="1600">
                          <a:latin typeface="Times New Roman"/>
                          <a:ea typeface="Times New Roman"/>
                        </a:rPr>
                        <a:t>Existing</a:t>
                      </a:r>
                    </a:p>
                  </a:txBody>
                  <a:tcPr marL="49427" marR="49427" marT="0" marB="0"/>
                </a:tc>
                <a:tc>
                  <a:txBody>
                    <a:bodyPr/>
                    <a:lstStyle/>
                    <a:p>
                      <a:pPr marL="0" marR="0">
                        <a:spcBef>
                          <a:spcPts val="0"/>
                        </a:spcBef>
                        <a:spcAft>
                          <a:spcPts val="0"/>
                        </a:spcAft>
                      </a:pPr>
                      <a:r>
                        <a:rPr lang="en-US" sz="1600">
                          <a:latin typeface="Times New Roman"/>
                          <a:ea typeface="Times New Roman"/>
                        </a:rPr>
                        <a:t>$4 per site to $10, Group Sites from $8 to $20 </a:t>
                      </a:r>
                    </a:p>
                  </a:txBody>
                  <a:tcPr marL="49427" marR="49427" marT="0" marB="0"/>
                </a:tc>
              </a:tr>
              <a:tr h="409297">
                <a:tc>
                  <a:txBody>
                    <a:bodyPr/>
                    <a:lstStyle/>
                    <a:p>
                      <a:pPr marL="0" marR="0">
                        <a:spcBef>
                          <a:spcPts val="0"/>
                        </a:spcBef>
                        <a:spcAft>
                          <a:spcPts val="0"/>
                        </a:spcAft>
                      </a:pPr>
                      <a:r>
                        <a:rPr lang="en-US" sz="1600" b="0" dirty="0" smtClean="0">
                          <a:latin typeface="Times New Roman"/>
                          <a:ea typeface="Times New Roman"/>
                        </a:rPr>
                        <a:t>Royal Gorge</a:t>
                      </a:r>
                    </a:p>
                    <a:p>
                      <a:pPr marL="0" marR="0">
                        <a:spcBef>
                          <a:spcPts val="0"/>
                        </a:spcBef>
                        <a:spcAft>
                          <a:spcPts val="0"/>
                        </a:spcAft>
                      </a:pPr>
                      <a:r>
                        <a:rPr lang="en-US" sz="1600" b="1" dirty="0" smtClean="0">
                          <a:latin typeface="Times New Roman"/>
                          <a:ea typeface="Times New Roman"/>
                        </a:rPr>
                        <a:t>FR</a:t>
                      </a:r>
                      <a:r>
                        <a:rPr lang="en-US" sz="1600" b="1" baseline="0" dirty="0" smtClean="0">
                          <a:latin typeface="Times New Roman"/>
                          <a:ea typeface="Times New Roman"/>
                        </a:rPr>
                        <a:t> RAC</a:t>
                      </a:r>
                      <a:endParaRPr lang="en-US" sz="1600" dirty="0">
                        <a:latin typeface="Times New Roman"/>
                        <a:ea typeface="Times New Roman"/>
                      </a:endParaRPr>
                    </a:p>
                  </a:txBody>
                  <a:tcPr marL="49427" marR="49427" marT="0" marB="0"/>
                </a:tc>
                <a:tc>
                  <a:txBody>
                    <a:bodyPr/>
                    <a:lstStyle/>
                    <a:p>
                      <a:pPr marL="0" marR="0" algn="ctr">
                        <a:spcBef>
                          <a:spcPts val="0"/>
                        </a:spcBef>
                        <a:spcAft>
                          <a:spcPts val="0"/>
                        </a:spcAft>
                      </a:pPr>
                      <a:r>
                        <a:rPr lang="en-US" sz="1600" b="1" dirty="0">
                          <a:latin typeface="Times New Roman"/>
                          <a:ea typeface="Times New Roman"/>
                        </a:rPr>
                        <a:t>The Bank </a:t>
                      </a:r>
                      <a:r>
                        <a:rPr lang="en-US" sz="1600" dirty="0">
                          <a:latin typeface="Times New Roman"/>
                          <a:ea typeface="Times New Roman"/>
                        </a:rPr>
                        <a:t>Campground</a:t>
                      </a:r>
                    </a:p>
                  </a:txBody>
                  <a:tcPr marL="49427" marR="49427" marT="0" marB="0"/>
                </a:tc>
                <a:tc>
                  <a:txBody>
                    <a:bodyPr/>
                    <a:lstStyle/>
                    <a:p>
                      <a:pPr marL="0" marR="0" algn="ctr">
                        <a:spcBef>
                          <a:spcPts val="0"/>
                        </a:spcBef>
                        <a:spcAft>
                          <a:spcPts val="0"/>
                        </a:spcAft>
                      </a:pPr>
                      <a:r>
                        <a:rPr lang="en-US" sz="1600" dirty="0">
                          <a:latin typeface="Times New Roman"/>
                          <a:ea typeface="Times New Roman"/>
                        </a:rPr>
                        <a:t>Expanded</a:t>
                      </a:r>
                    </a:p>
                  </a:txBody>
                  <a:tcPr marL="49427" marR="49427" marT="0" marB="0"/>
                </a:tc>
                <a:tc>
                  <a:txBody>
                    <a:bodyPr/>
                    <a:lstStyle/>
                    <a:p>
                      <a:pPr marL="0" marR="0" algn="ctr">
                        <a:spcBef>
                          <a:spcPts val="0"/>
                        </a:spcBef>
                        <a:spcAft>
                          <a:spcPts val="0"/>
                        </a:spcAft>
                      </a:pPr>
                      <a:r>
                        <a:rPr lang="en-US" sz="1600" dirty="0">
                          <a:latin typeface="Times New Roman"/>
                          <a:ea typeface="Times New Roman"/>
                        </a:rPr>
                        <a:t>Existing</a:t>
                      </a:r>
                    </a:p>
                  </a:txBody>
                  <a:tcPr marL="49427" marR="49427" marT="0" marB="0"/>
                </a:tc>
                <a:tc>
                  <a:txBody>
                    <a:bodyPr/>
                    <a:lstStyle/>
                    <a:p>
                      <a:pPr marL="0" marR="0">
                        <a:spcBef>
                          <a:spcPts val="0"/>
                        </a:spcBef>
                        <a:spcAft>
                          <a:spcPts val="0"/>
                        </a:spcAft>
                      </a:pPr>
                      <a:r>
                        <a:rPr lang="en-US" sz="1600" dirty="0" smtClean="0">
                          <a:latin typeface="Times New Roman"/>
                          <a:ea typeface="Times New Roman"/>
                        </a:rPr>
                        <a:t>$4 per site to $11, </a:t>
                      </a:r>
                      <a:r>
                        <a:rPr lang="en-US" sz="1600" dirty="0">
                          <a:latin typeface="Times New Roman"/>
                          <a:ea typeface="Times New Roman"/>
                        </a:rPr>
                        <a:t>Group Sites from $8 to $20 </a:t>
                      </a:r>
                    </a:p>
                  </a:txBody>
                  <a:tcPr marL="49427" marR="49427" marT="0" marB="0"/>
                </a:tc>
              </a:tr>
              <a:tr h="368873">
                <a:tc>
                  <a:txBody>
                    <a:bodyPr/>
                    <a:lstStyle/>
                    <a:p>
                      <a:pPr marL="0" marR="0">
                        <a:spcBef>
                          <a:spcPts val="0"/>
                        </a:spcBef>
                        <a:spcAft>
                          <a:spcPts val="0"/>
                        </a:spcAft>
                      </a:pPr>
                      <a:r>
                        <a:rPr lang="en-US" sz="1600" b="0" dirty="0" smtClean="0">
                          <a:latin typeface="Times New Roman"/>
                          <a:ea typeface="Times New Roman"/>
                        </a:rPr>
                        <a:t>San Luis Valley</a:t>
                      </a:r>
                    </a:p>
                    <a:p>
                      <a:pPr marL="0" marR="0">
                        <a:spcBef>
                          <a:spcPts val="0"/>
                        </a:spcBef>
                        <a:spcAft>
                          <a:spcPts val="0"/>
                        </a:spcAft>
                      </a:pPr>
                      <a:r>
                        <a:rPr lang="en-US" sz="1600" b="1" dirty="0" smtClean="0">
                          <a:latin typeface="Times New Roman"/>
                          <a:ea typeface="Times New Roman"/>
                        </a:rPr>
                        <a:t>FR RAC</a:t>
                      </a:r>
                      <a:endParaRPr lang="en-US" sz="1600" b="1" dirty="0">
                        <a:latin typeface="Times New Roman"/>
                        <a:ea typeface="Times New Roman"/>
                      </a:endParaRPr>
                    </a:p>
                  </a:txBody>
                  <a:tcPr marL="49427" marR="49427" marT="0" marB="0"/>
                </a:tc>
                <a:tc>
                  <a:txBody>
                    <a:bodyPr/>
                    <a:lstStyle/>
                    <a:p>
                      <a:pPr marL="0" marR="0" algn="ctr">
                        <a:spcBef>
                          <a:spcPts val="0"/>
                        </a:spcBef>
                        <a:spcAft>
                          <a:spcPts val="0"/>
                        </a:spcAft>
                      </a:pPr>
                      <a:r>
                        <a:rPr lang="en-US" sz="1600" b="1" dirty="0" smtClean="0">
                          <a:latin typeface="Times New Roman"/>
                          <a:ea typeface="Times New Roman"/>
                        </a:rPr>
                        <a:t>Zapata Falls</a:t>
                      </a:r>
                      <a:r>
                        <a:rPr lang="en-US" sz="1600" b="1" baseline="0" dirty="0" smtClean="0">
                          <a:latin typeface="Times New Roman"/>
                          <a:ea typeface="Times New Roman"/>
                        </a:rPr>
                        <a:t> </a:t>
                      </a:r>
                      <a:r>
                        <a:rPr lang="en-US" sz="1600" baseline="0" dirty="0" smtClean="0">
                          <a:latin typeface="Times New Roman"/>
                          <a:ea typeface="Times New Roman"/>
                        </a:rPr>
                        <a:t>Campground</a:t>
                      </a:r>
                      <a:endParaRPr lang="en-US" sz="1600" dirty="0">
                        <a:latin typeface="Times New Roman"/>
                        <a:ea typeface="Times New Roman"/>
                      </a:endParaRPr>
                    </a:p>
                  </a:txBody>
                  <a:tcPr marL="49427" marR="4942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Times New Roman"/>
                        </a:rPr>
                        <a:t>Expanded</a:t>
                      </a:r>
                    </a:p>
                  </a:txBody>
                  <a:tcPr marL="49427" marR="49427" marT="0" marB="0"/>
                </a:tc>
                <a:tc>
                  <a:txBody>
                    <a:bodyPr/>
                    <a:lstStyle/>
                    <a:p>
                      <a:pPr marL="0" marR="0" algn="ctr">
                        <a:spcBef>
                          <a:spcPts val="0"/>
                        </a:spcBef>
                        <a:spcAft>
                          <a:spcPts val="0"/>
                        </a:spcAft>
                      </a:pPr>
                      <a:r>
                        <a:rPr lang="en-US" sz="1600" dirty="0" smtClean="0">
                          <a:latin typeface="Times New Roman"/>
                          <a:ea typeface="Times New Roman"/>
                        </a:rPr>
                        <a:t> New</a:t>
                      </a:r>
                      <a:endParaRPr lang="en-US" sz="1600" dirty="0">
                        <a:latin typeface="Times New Roman"/>
                        <a:ea typeface="Times New Roman"/>
                      </a:endParaRPr>
                    </a:p>
                  </a:txBody>
                  <a:tcPr marL="49427" marR="4942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Times New Roman"/>
                        </a:rPr>
                        <a:t>$11 per campsite, Group Sites $20 </a:t>
                      </a:r>
                    </a:p>
                  </a:txBody>
                  <a:tcPr marL="49427" marR="49427" marT="0" marB="0"/>
                </a:tc>
              </a:tr>
              <a:tr h="409297">
                <a:tc>
                  <a:txBody>
                    <a:bodyPr/>
                    <a:lstStyle/>
                    <a:p>
                      <a:pPr marL="0" marR="0">
                        <a:spcBef>
                          <a:spcPts val="0"/>
                        </a:spcBef>
                        <a:spcAft>
                          <a:spcPts val="0"/>
                        </a:spcAft>
                      </a:pPr>
                      <a:r>
                        <a:rPr lang="en-US" sz="1600" b="0" dirty="0" smtClean="0">
                          <a:latin typeface="Times New Roman"/>
                          <a:ea typeface="Times New Roman"/>
                        </a:rPr>
                        <a:t>San Luis Valley</a:t>
                      </a:r>
                    </a:p>
                    <a:p>
                      <a:pPr marL="0" marR="0">
                        <a:spcBef>
                          <a:spcPts val="0"/>
                        </a:spcBef>
                        <a:spcAft>
                          <a:spcPts val="0"/>
                        </a:spcAft>
                      </a:pPr>
                      <a:r>
                        <a:rPr lang="en-US" sz="1600" b="1" dirty="0" smtClean="0">
                          <a:latin typeface="Times New Roman"/>
                          <a:ea typeface="Times New Roman"/>
                        </a:rPr>
                        <a:t>FR RAC</a:t>
                      </a:r>
                      <a:endParaRPr lang="en-US" sz="1600" b="1" dirty="0">
                        <a:latin typeface="Times New Roman"/>
                        <a:ea typeface="Times New Roman"/>
                      </a:endParaRPr>
                    </a:p>
                  </a:txBody>
                  <a:tcPr marL="49427" marR="49427" marT="0" marB="0"/>
                </a:tc>
                <a:tc>
                  <a:txBody>
                    <a:bodyPr/>
                    <a:lstStyle/>
                    <a:p>
                      <a:pPr marL="0" marR="0" algn="ctr">
                        <a:spcBef>
                          <a:spcPts val="0"/>
                        </a:spcBef>
                        <a:spcAft>
                          <a:spcPts val="0"/>
                        </a:spcAft>
                      </a:pPr>
                      <a:r>
                        <a:rPr lang="en-US" sz="1600" b="1" dirty="0" smtClean="0">
                          <a:latin typeface="Times New Roman"/>
                          <a:ea typeface="Times New Roman"/>
                        </a:rPr>
                        <a:t>Penitente</a:t>
                      </a:r>
                      <a:r>
                        <a:rPr lang="en-US" sz="1600" dirty="0" smtClean="0">
                          <a:latin typeface="Times New Roman"/>
                          <a:ea typeface="Times New Roman"/>
                        </a:rPr>
                        <a:t> Campground</a:t>
                      </a:r>
                      <a:endParaRPr lang="en-US" sz="1600" dirty="0">
                        <a:latin typeface="Times New Roman"/>
                        <a:ea typeface="Times New Roman"/>
                      </a:endParaRPr>
                    </a:p>
                  </a:txBody>
                  <a:tcPr marL="49427" marR="4942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Times New Roman"/>
                        </a:rPr>
                        <a:t>Expanded</a:t>
                      </a:r>
                    </a:p>
                  </a:txBody>
                  <a:tcPr marL="49427" marR="4942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Times New Roman"/>
                        </a:rPr>
                        <a:t>Existing</a:t>
                      </a:r>
                    </a:p>
                  </a:txBody>
                  <a:tcPr marL="49427" marR="4942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Times New Roman"/>
                        </a:rPr>
                        <a:t>$5 per site to $10, Group Sites from $15 to $20 </a:t>
                      </a:r>
                    </a:p>
                  </a:txBody>
                  <a:tcPr marL="49427" marR="49427" marT="0" marB="0"/>
                </a:tc>
              </a:tr>
              <a:tr h="409297">
                <a:tc>
                  <a:txBody>
                    <a:bodyPr/>
                    <a:lstStyle/>
                    <a:p>
                      <a:pPr marL="0" marR="0">
                        <a:spcBef>
                          <a:spcPts val="0"/>
                        </a:spcBef>
                        <a:spcAft>
                          <a:spcPts val="0"/>
                        </a:spcAft>
                      </a:pPr>
                      <a:r>
                        <a:rPr lang="en-US" sz="1600" b="0" dirty="0" smtClean="0">
                          <a:latin typeface="Times New Roman"/>
                          <a:ea typeface="Times New Roman"/>
                        </a:rPr>
                        <a:t>Gunnison</a:t>
                      </a:r>
                    </a:p>
                    <a:p>
                      <a:pPr marL="0" marR="0">
                        <a:spcBef>
                          <a:spcPts val="0"/>
                        </a:spcBef>
                        <a:spcAft>
                          <a:spcPts val="0"/>
                        </a:spcAft>
                      </a:pPr>
                      <a:r>
                        <a:rPr lang="en-US" sz="1600" b="1" dirty="0" smtClean="0">
                          <a:latin typeface="Times New Roman"/>
                          <a:ea typeface="Times New Roman"/>
                        </a:rPr>
                        <a:t>SW RAC</a:t>
                      </a:r>
                      <a:endParaRPr lang="en-US" sz="1600" dirty="0">
                        <a:latin typeface="Times New Roman"/>
                        <a:ea typeface="Times New Roman"/>
                      </a:endParaRPr>
                    </a:p>
                  </a:txBody>
                  <a:tcPr marL="49427" marR="49427" marT="0" marB="0"/>
                </a:tc>
                <a:tc>
                  <a:txBody>
                    <a:bodyPr/>
                    <a:lstStyle/>
                    <a:p>
                      <a:pPr marL="0" marR="0" algn="ctr">
                        <a:spcBef>
                          <a:spcPts val="0"/>
                        </a:spcBef>
                        <a:spcAft>
                          <a:spcPts val="0"/>
                        </a:spcAft>
                      </a:pPr>
                      <a:r>
                        <a:rPr lang="en-US" sz="1600" b="1" dirty="0">
                          <a:solidFill>
                            <a:srgbClr val="000000"/>
                          </a:solidFill>
                          <a:latin typeface="Times New Roman"/>
                          <a:ea typeface="Times New Roman"/>
                        </a:rPr>
                        <a:t>Mill Creek </a:t>
                      </a:r>
                      <a:r>
                        <a:rPr lang="en-US" sz="1600" dirty="0">
                          <a:solidFill>
                            <a:srgbClr val="000000"/>
                          </a:solidFill>
                          <a:latin typeface="Times New Roman"/>
                          <a:ea typeface="Times New Roman"/>
                        </a:rPr>
                        <a:t>Campground</a:t>
                      </a:r>
                      <a:endParaRPr lang="en-US" sz="1600" dirty="0">
                        <a:latin typeface="Times New Roman"/>
                        <a:ea typeface="Times New Roman"/>
                      </a:endParaRPr>
                    </a:p>
                  </a:txBody>
                  <a:tcPr marL="49427" marR="49427" marT="0" marB="0"/>
                </a:tc>
                <a:tc>
                  <a:txBody>
                    <a:bodyPr/>
                    <a:lstStyle/>
                    <a:p>
                      <a:pPr marL="0" marR="0" algn="ctr">
                        <a:spcBef>
                          <a:spcPts val="0"/>
                        </a:spcBef>
                        <a:spcAft>
                          <a:spcPts val="0"/>
                        </a:spcAft>
                      </a:pPr>
                      <a:r>
                        <a:rPr lang="en-US" sz="1600">
                          <a:latin typeface="Times New Roman"/>
                          <a:ea typeface="Times New Roman"/>
                        </a:rPr>
                        <a:t>Expanded</a:t>
                      </a:r>
                    </a:p>
                  </a:txBody>
                  <a:tcPr marL="49427" marR="49427" marT="0" marB="0"/>
                </a:tc>
                <a:tc>
                  <a:txBody>
                    <a:bodyPr/>
                    <a:lstStyle/>
                    <a:p>
                      <a:pPr marL="0" marR="0" algn="ctr">
                        <a:spcBef>
                          <a:spcPts val="0"/>
                        </a:spcBef>
                        <a:spcAft>
                          <a:spcPts val="0"/>
                        </a:spcAft>
                      </a:pPr>
                      <a:r>
                        <a:rPr lang="en-US" sz="1600">
                          <a:latin typeface="Times New Roman"/>
                          <a:ea typeface="Times New Roman"/>
                        </a:rPr>
                        <a:t>Existing</a:t>
                      </a:r>
                    </a:p>
                  </a:txBody>
                  <a:tcPr marL="49427" marR="49427" marT="0" marB="0"/>
                </a:tc>
                <a:tc>
                  <a:txBody>
                    <a:bodyPr/>
                    <a:lstStyle/>
                    <a:p>
                      <a:pPr marL="0" marR="0">
                        <a:spcBef>
                          <a:spcPts val="0"/>
                        </a:spcBef>
                        <a:spcAft>
                          <a:spcPts val="0"/>
                        </a:spcAft>
                      </a:pPr>
                      <a:r>
                        <a:rPr lang="en-US" sz="1600" dirty="0">
                          <a:latin typeface="Times New Roman"/>
                          <a:ea typeface="Times New Roman"/>
                        </a:rPr>
                        <a:t>$7 to $10; </a:t>
                      </a:r>
                      <a:r>
                        <a:rPr lang="en-US" sz="1600" dirty="0">
                          <a:solidFill>
                            <a:srgbClr val="000000"/>
                          </a:solidFill>
                          <a:latin typeface="Times New Roman"/>
                          <a:ea typeface="Times New Roman"/>
                        </a:rPr>
                        <a:t>Per campsite</a:t>
                      </a:r>
                      <a:endParaRPr lang="en-US" sz="1600" dirty="0">
                        <a:latin typeface="Times New Roman"/>
                        <a:ea typeface="Times New Roman"/>
                      </a:endParaRPr>
                    </a:p>
                  </a:txBody>
                  <a:tcPr marL="49427" marR="49427" marT="0" marB="0"/>
                </a:tc>
              </a:tr>
              <a:tr h="409297">
                <a:tc>
                  <a:txBody>
                    <a:bodyPr/>
                    <a:lstStyle/>
                    <a:p>
                      <a:pPr marL="0" marR="0">
                        <a:spcBef>
                          <a:spcPts val="0"/>
                        </a:spcBef>
                        <a:spcAft>
                          <a:spcPts val="0"/>
                        </a:spcAft>
                      </a:pPr>
                      <a:r>
                        <a:rPr lang="en-US" sz="1600" b="0" dirty="0" smtClean="0">
                          <a:latin typeface="Times New Roman"/>
                          <a:ea typeface="Times New Roman"/>
                        </a:rPr>
                        <a:t>Gunnison</a:t>
                      </a:r>
                    </a:p>
                    <a:p>
                      <a:pPr marL="0" marR="0">
                        <a:spcBef>
                          <a:spcPts val="0"/>
                        </a:spcBef>
                        <a:spcAft>
                          <a:spcPts val="0"/>
                        </a:spcAft>
                      </a:pPr>
                      <a:r>
                        <a:rPr lang="en-US" sz="1600" b="1" dirty="0" smtClean="0">
                          <a:latin typeface="Times New Roman"/>
                          <a:ea typeface="Times New Roman"/>
                        </a:rPr>
                        <a:t>SW RAC</a:t>
                      </a:r>
                      <a:endParaRPr lang="en-US" sz="1600" dirty="0">
                        <a:latin typeface="Times New Roman"/>
                        <a:ea typeface="Times New Roman"/>
                      </a:endParaRPr>
                    </a:p>
                  </a:txBody>
                  <a:tcPr marL="49427" marR="49427" marT="0" marB="0"/>
                </a:tc>
                <a:tc>
                  <a:txBody>
                    <a:bodyPr/>
                    <a:lstStyle/>
                    <a:p>
                      <a:pPr marL="0" marR="0" algn="ctr">
                        <a:spcBef>
                          <a:spcPts val="0"/>
                        </a:spcBef>
                        <a:spcAft>
                          <a:spcPts val="0"/>
                        </a:spcAft>
                      </a:pPr>
                      <a:r>
                        <a:rPr lang="en-US" sz="1600" b="1" dirty="0">
                          <a:solidFill>
                            <a:srgbClr val="000000"/>
                          </a:solidFill>
                          <a:latin typeface="Times New Roman"/>
                          <a:ea typeface="Times New Roman"/>
                        </a:rPr>
                        <a:t>Oh Be Joyful </a:t>
                      </a:r>
                      <a:r>
                        <a:rPr lang="en-US" sz="1600" dirty="0">
                          <a:solidFill>
                            <a:srgbClr val="000000"/>
                          </a:solidFill>
                          <a:latin typeface="Times New Roman"/>
                          <a:ea typeface="Times New Roman"/>
                        </a:rPr>
                        <a:t>Campground</a:t>
                      </a:r>
                      <a:endParaRPr lang="en-US" sz="1600" dirty="0">
                        <a:latin typeface="Times New Roman"/>
                        <a:ea typeface="Times New Roman"/>
                      </a:endParaRPr>
                    </a:p>
                  </a:txBody>
                  <a:tcPr marL="49427" marR="49427" marT="0" marB="0"/>
                </a:tc>
                <a:tc>
                  <a:txBody>
                    <a:bodyPr/>
                    <a:lstStyle/>
                    <a:p>
                      <a:pPr marL="0" marR="0" algn="ctr">
                        <a:spcBef>
                          <a:spcPts val="0"/>
                        </a:spcBef>
                        <a:spcAft>
                          <a:spcPts val="0"/>
                        </a:spcAft>
                      </a:pPr>
                      <a:r>
                        <a:rPr lang="en-US" sz="1600" dirty="0">
                          <a:latin typeface="Times New Roman"/>
                          <a:ea typeface="Times New Roman"/>
                        </a:rPr>
                        <a:t>Expanded</a:t>
                      </a:r>
                    </a:p>
                  </a:txBody>
                  <a:tcPr marL="49427" marR="49427" marT="0" marB="0"/>
                </a:tc>
                <a:tc>
                  <a:txBody>
                    <a:bodyPr/>
                    <a:lstStyle/>
                    <a:p>
                      <a:pPr marL="0" marR="0" algn="ctr">
                        <a:spcBef>
                          <a:spcPts val="0"/>
                        </a:spcBef>
                        <a:spcAft>
                          <a:spcPts val="0"/>
                        </a:spcAft>
                      </a:pPr>
                      <a:r>
                        <a:rPr lang="en-US" sz="1600" dirty="0">
                          <a:latin typeface="Times New Roman"/>
                          <a:ea typeface="Times New Roman"/>
                        </a:rPr>
                        <a:t>New</a:t>
                      </a:r>
                    </a:p>
                  </a:txBody>
                  <a:tcPr marL="49427" marR="49427" marT="0" marB="0"/>
                </a:tc>
                <a:tc>
                  <a:txBody>
                    <a:bodyPr/>
                    <a:lstStyle/>
                    <a:p>
                      <a:pPr marL="9525" marR="0">
                        <a:lnSpc>
                          <a:spcPts val="1200"/>
                        </a:lnSpc>
                        <a:spcBef>
                          <a:spcPts val="0"/>
                        </a:spcBef>
                        <a:spcAft>
                          <a:spcPts val="0"/>
                        </a:spcAft>
                      </a:pPr>
                      <a:r>
                        <a:rPr lang="en-US" sz="1600" dirty="0">
                          <a:solidFill>
                            <a:srgbClr val="000000"/>
                          </a:solidFill>
                          <a:latin typeface="Times New Roman"/>
                          <a:ea typeface="Times New Roman"/>
                        </a:rPr>
                        <a:t>$5 per campsite</a:t>
                      </a:r>
                      <a:endParaRPr lang="en-US" sz="1600" dirty="0">
                        <a:latin typeface="Times New Roman"/>
                        <a:ea typeface="Times New Roman"/>
                      </a:endParaRPr>
                    </a:p>
                  </a:txBody>
                  <a:tcPr marL="49427" marR="49427" marT="0" marB="0"/>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Minimally, BLM Must Ensure…</a:t>
            </a:r>
            <a:endParaRPr lang="en-US" dirty="0"/>
          </a:p>
        </p:txBody>
      </p:sp>
      <p:sp>
        <p:nvSpPr>
          <p:cNvPr id="3" name="Content Placeholder 2"/>
          <p:cNvSpPr>
            <a:spLocks noGrp="1"/>
          </p:cNvSpPr>
          <p:nvPr>
            <p:ph sz="quarter" idx="1"/>
          </p:nvPr>
        </p:nvSpPr>
        <p:spPr/>
        <p:txBody>
          <a:bodyPr>
            <a:normAutofit/>
          </a:bodyPr>
          <a:lstStyle/>
          <a:p>
            <a:r>
              <a:rPr lang="en-US" dirty="0" smtClean="0"/>
              <a:t>80% percent of revenue is spent on site		</a:t>
            </a:r>
          </a:p>
          <a:p>
            <a:r>
              <a:rPr lang="en-US" dirty="0" smtClean="0"/>
              <a:t>Revenues and expenses are accounted for</a:t>
            </a:r>
          </a:p>
          <a:p>
            <a:r>
              <a:rPr lang="en-US" dirty="0" smtClean="0"/>
              <a:t>Public notice and involvement occurs</a:t>
            </a:r>
          </a:p>
          <a:p>
            <a:r>
              <a:rPr lang="en-US" dirty="0" smtClean="0"/>
              <a:t>Reporting requirements are met</a:t>
            </a:r>
          </a:p>
          <a:p>
            <a:r>
              <a:rPr lang="en-US" dirty="0" smtClean="0"/>
              <a:t>At least 1 of the following is at the fee site:</a:t>
            </a:r>
          </a:p>
          <a:p>
            <a:pPr lvl="1"/>
            <a:r>
              <a:rPr lang="en-US" dirty="0" smtClean="0"/>
              <a:t>Parking 					</a:t>
            </a:r>
          </a:p>
          <a:p>
            <a:pPr lvl="1"/>
            <a:r>
              <a:rPr lang="en-US" dirty="0" smtClean="0"/>
              <a:t>Picnicking along roads or </a:t>
            </a:r>
            <a:r>
              <a:rPr lang="en-US" dirty="0" err="1" smtClean="0"/>
              <a:t>trailsides</a:t>
            </a:r>
            <a:endParaRPr lang="en-US" dirty="0" smtClean="0"/>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 Must…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Be balanced with visitor benefits and services</a:t>
            </a:r>
          </a:p>
          <a:p>
            <a:r>
              <a:rPr lang="en-US" dirty="0" smtClean="0"/>
              <a:t>Be comparable to fees charged nearby</a:t>
            </a:r>
          </a:p>
          <a:p>
            <a:r>
              <a:rPr lang="en-US" dirty="0" smtClean="0"/>
              <a:t>Not layer recreation fees (nickel &amp; dime)</a:t>
            </a:r>
          </a:p>
          <a:p>
            <a:r>
              <a:rPr lang="en-US" dirty="0" smtClean="0"/>
              <a:t>Be used for at least 1 of:</a:t>
            </a:r>
          </a:p>
          <a:p>
            <a:pPr lvl="1"/>
            <a:r>
              <a:rPr lang="en-US" dirty="0" smtClean="0"/>
              <a:t>Repair, maintenance &amp; facility enhancement for visitor enjoyment, access, health and safety</a:t>
            </a:r>
          </a:p>
          <a:p>
            <a:pPr lvl="1"/>
            <a:r>
              <a:rPr lang="en-US" dirty="0" smtClean="0"/>
              <a:t>Interpretation, information, service, needs assessments</a:t>
            </a:r>
          </a:p>
          <a:p>
            <a:pPr lvl="1"/>
            <a:r>
              <a:rPr lang="en-US" dirty="0" smtClean="0"/>
              <a:t>Habitat restoration for wildlife-dependent recreation (hunting, fishing, observation or photography)</a:t>
            </a:r>
          </a:p>
          <a:p>
            <a:pPr lvl="1"/>
            <a:r>
              <a:rPr lang="en-US" dirty="0" smtClean="0"/>
              <a:t>Law enforcement related to public use and recreation</a:t>
            </a:r>
          </a:p>
          <a:p>
            <a:pPr lvl="1"/>
            <a:r>
              <a:rPr lang="en-US" dirty="0" smtClean="0"/>
              <a:t>Direct operating or capital costs for the fee program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 Must Not Be For…</a:t>
            </a:r>
            <a:endParaRPr lang="en-US" dirty="0"/>
          </a:p>
        </p:txBody>
      </p:sp>
      <p:sp>
        <p:nvSpPr>
          <p:cNvPr id="3" name="Content Placeholder 2"/>
          <p:cNvSpPr>
            <a:spLocks noGrp="1"/>
          </p:cNvSpPr>
          <p:nvPr>
            <p:ph sz="quarter" idx="1"/>
          </p:nvPr>
        </p:nvSpPr>
        <p:spPr/>
        <p:txBody>
          <a:bodyPr>
            <a:normAutofit/>
          </a:bodyPr>
          <a:lstStyle/>
          <a:p>
            <a:r>
              <a:rPr lang="en-US" dirty="0" smtClean="0"/>
              <a:t>General access to the area</a:t>
            </a:r>
          </a:p>
          <a:p>
            <a:r>
              <a:rPr lang="en-US" dirty="0" smtClean="0"/>
              <a:t>General entrance</a:t>
            </a:r>
          </a:p>
          <a:p>
            <a:r>
              <a:rPr lang="en-US" dirty="0" smtClean="0"/>
              <a:t>Dispersed areas with little BLM investment </a:t>
            </a:r>
          </a:p>
          <a:p>
            <a:r>
              <a:rPr lang="en-US" dirty="0" smtClean="0"/>
              <a:t>Driving, walking, boating, horseback riding or hiking through federal lands and waters without using the facilities and services</a:t>
            </a:r>
          </a:p>
          <a:p>
            <a:r>
              <a:rPr lang="en-US" dirty="0" smtClean="0"/>
              <a:t>Use of overlooks or scenic pullouts</a:t>
            </a:r>
          </a:p>
          <a:p>
            <a:r>
              <a:rPr lang="en-US" dirty="0" smtClean="0"/>
              <a:t>Travel over any road commonly used as a means of travel between two places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 Must Not Be For…</a:t>
            </a:r>
            <a:endParaRPr lang="en-US" dirty="0"/>
          </a:p>
        </p:txBody>
      </p:sp>
      <p:sp>
        <p:nvSpPr>
          <p:cNvPr id="3" name="Content Placeholder 2"/>
          <p:cNvSpPr>
            <a:spLocks noGrp="1"/>
          </p:cNvSpPr>
          <p:nvPr>
            <p:ph sz="quarter" idx="1"/>
          </p:nvPr>
        </p:nvSpPr>
        <p:spPr/>
        <p:txBody>
          <a:bodyPr>
            <a:normAutofit/>
          </a:bodyPr>
          <a:lstStyle/>
          <a:p>
            <a:r>
              <a:rPr lang="en-US" dirty="0" smtClean="0"/>
              <a:t>Access to private property</a:t>
            </a:r>
          </a:p>
          <a:p>
            <a:r>
              <a:rPr lang="en-US" dirty="0" smtClean="0"/>
              <a:t>Hunting or fishing</a:t>
            </a:r>
          </a:p>
          <a:p>
            <a:r>
              <a:rPr lang="en-US" dirty="0" smtClean="0"/>
              <a:t>Conduct of official business</a:t>
            </a:r>
          </a:p>
          <a:p>
            <a:r>
              <a:rPr lang="en-US" dirty="0" smtClean="0"/>
              <a:t>Special attention or services for the disabled</a:t>
            </a:r>
          </a:p>
          <a:p>
            <a:r>
              <a:rPr lang="en-US" dirty="0" smtClean="0"/>
              <a:t>Any person under 16 years old</a:t>
            </a:r>
          </a:p>
          <a:p>
            <a:r>
              <a:rPr lang="en-US" dirty="0" smtClean="0"/>
              <a:t>Outings for noncommercial educational purposes by schools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 Must Not Be For…</a:t>
            </a:r>
            <a:endParaRPr lang="en-US" dirty="0"/>
          </a:p>
        </p:txBody>
      </p:sp>
      <p:sp>
        <p:nvSpPr>
          <p:cNvPr id="3" name="Content Placeholder 2"/>
          <p:cNvSpPr>
            <a:spLocks noGrp="1"/>
          </p:cNvSpPr>
          <p:nvPr>
            <p:ph sz="quarter" idx="1"/>
          </p:nvPr>
        </p:nvSpPr>
        <p:spPr/>
        <p:txBody>
          <a:bodyPr>
            <a:normAutofit/>
          </a:bodyPr>
          <a:lstStyle/>
          <a:p>
            <a:r>
              <a:rPr lang="en-US" dirty="0" smtClean="0"/>
              <a:t>Any non-recreational activity permitted under any other Act, including valid grazing permits</a:t>
            </a:r>
          </a:p>
          <a:p>
            <a:r>
              <a:rPr lang="en-US" dirty="0" smtClean="0"/>
              <a:t>Biological monitoring on federal lands and waters under the Endangered Species Act</a:t>
            </a:r>
          </a:p>
          <a:p>
            <a:r>
              <a:rPr lang="en-US" dirty="0" smtClean="0"/>
              <a:t>Employee bonuses</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For more information</a:t>
            </a:r>
            <a:endParaRPr lang="en-US" sz="3600" dirty="0"/>
          </a:p>
        </p:txBody>
      </p:sp>
      <p:sp>
        <p:nvSpPr>
          <p:cNvPr id="3" name="Content Placeholder 2"/>
          <p:cNvSpPr>
            <a:spLocks noGrp="1"/>
          </p:cNvSpPr>
          <p:nvPr>
            <p:ph sz="quarter" idx="1"/>
          </p:nvPr>
        </p:nvSpPr>
        <p:spPr/>
        <p:txBody>
          <a:bodyPr>
            <a:normAutofit lnSpcReduction="10000"/>
          </a:bodyPr>
          <a:lstStyle/>
          <a:p>
            <a:endParaRPr lang="en-US" dirty="0" smtClean="0"/>
          </a:p>
          <a:p>
            <a:pPr>
              <a:buNone/>
            </a:pPr>
            <a:r>
              <a:rPr lang="en-US" dirty="0" smtClean="0">
                <a:hlinkClick r:id="rId2"/>
              </a:rPr>
              <a:t>http://www.blm.gov/publish/wo/en/prog/Recreation/recreation_national/recreation_fees__/recreation_racs/recreation_rac_org.html</a:t>
            </a:r>
            <a:endParaRPr lang="en-US" dirty="0" smtClean="0"/>
          </a:p>
          <a:p>
            <a:pPr algn="ctr">
              <a:buNone/>
            </a:pPr>
            <a:endParaRPr lang="en-US" dirty="0" smtClean="0"/>
          </a:p>
          <a:p>
            <a:pPr>
              <a:buNone/>
            </a:pPr>
            <a:r>
              <a:rPr lang="en-US" dirty="0" smtClean="0">
                <a:hlinkClick r:id="rId3"/>
              </a:rPr>
              <a:t>http://www.blm.gov/co/st/en/BLM_Programs/recreation/recfeeqa.html</a:t>
            </a:r>
            <a:endParaRPr lang="en-US" dirty="0" smtClean="0"/>
          </a:p>
          <a:p>
            <a:pPr>
              <a:buNone/>
            </a:pPr>
            <a:endParaRPr lang="en-US" dirty="0" smtClean="0"/>
          </a:p>
          <a:p>
            <a:pPr>
              <a:buNone/>
            </a:pPr>
            <a:r>
              <a:rPr lang="en-US" dirty="0" smtClean="0"/>
              <a:t>Jason Robertson, Branch Chief Social &amp; Cultural Resources, 303-239-3731, </a:t>
            </a:r>
            <a:r>
              <a:rPr lang="en-US" dirty="0" smtClean="0">
                <a:hlinkClick r:id="rId4"/>
              </a:rPr>
              <a:t>j2robert@blm.gov</a:t>
            </a:r>
            <a:r>
              <a:rPr lang="en-US" dirty="0" smtClean="0"/>
              <a:t> </a:t>
            </a:r>
          </a:p>
          <a:p>
            <a:pPr algn="ct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
            </a:r>
            <a:br>
              <a:rPr lang="en-US" sz="3600" b="1" dirty="0" smtClean="0"/>
            </a:br>
            <a:r>
              <a:rPr lang="en-US" sz="3600" b="1" dirty="0" smtClean="0"/>
              <a:t>Colorado Recreation RAC (RRAC)</a:t>
            </a:r>
            <a:endParaRPr lang="en-US" dirty="0"/>
          </a:p>
        </p:txBody>
      </p:sp>
      <p:sp>
        <p:nvSpPr>
          <p:cNvPr id="4" name="Content Placeholder 3"/>
          <p:cNvSpPr>
            <a:spLocks noGrp="1"/>
          </p:cNvSpPr>
          <p:nvPr>
            <p:ph sz="quarter" idx="1"/>
          </p:nvPr>
        </p:nvSpPr>
        <p:spPr/>
        <p:txBody>
          <a:bodyPr>
            <a:normAutofit/>
          </a:bodyPr>
          <a:lstStyle/>
          <a:p>
            <a:endParaRPr lang="en-US" b="1" u="sng" dirty="0" smtClean="0"/>
          </a:p>
          <a:p>
            <a:r>
              <a:rPr lang="en-US" b="1" u="sng" dirty="0" smtClean="0"/>
              <a:t>Purpose to provide fee recommendations</a:t>
            </a:r>
          </a:p>
          <a:p>
            <a:endParaRPr lang="en-US" b="1" dirty="0" smtClean="0"/>
          </a:p>
          <a:p>
            <a:r>
              <a:rPr lang="en-US" b="1" dirty="0" smtClean="0"/>
              <a:t>Citizens advisory committee </a:t>
            </a:r>
          </a:p>
          <a:p>
            <a:r>
              <a:rPr lang="en-US" b="1" dirty="0" smtClean="0"/>
              <a:t>Federal Advisory Committee Act (FACA)</a:t>
            </a:r>
          </a:p>
          <a:p>
            <a:r>
              <a:rPr lang="en-US" b="1" dirty="0" smtClean="0"/>
              <a:t>BLM can share RRAC with Forest Service</a:t>
            </a:r>
          </a:p>
          <a:p>
            <a:r>
              <a:rPr lang="en-US" b="1" dirty="0" smtClean="0"/>
              <a:t>11 members from legislated interest groups</a:t>
            </a:r>
          </a:p>
          <a:p>
            <a:r>
              <a:rPr lang="en-US" b="1" dirty="0" smtClean="0"/>
              <a:t>RRAC &amp; RACs have different appointing authority, scope, &amp; organization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Recreation RAC Does…</a:t>
            </a:r>
            <a:endParaRPr lang="en-US" sz="3600" dirty="0" smtClean="0"/>
          </a:p>
        </p:txBody>
      </p:sp>
      <p:sp>
        <p:nvSpPr>
          <p:cNvPr id="3" name="Content Placeholder 2"/>
          <p:cNvSpPr>
            <a:spLocks noGrp="1"/>
          </p:cNvSpPr>
          <p:nvPr>
            <p:ph sz="quarter" idx="1"/>
          </p:nvPr>
        </p:nvSpPr>
        <p:spPr/>
        <p:txBody>
          <a:bodyPr>
            <a:normAutofit/>
          </a:bodyPr>
          <a:lstStyle/>
          <a:p>
            <a:pPr>
              <a:buNone/>
            </a:pPr>
            <a:r>
              <a:rPr lang="en-US" b="1" dirty="0" smtClean="0"/>
              <a:t>Make recommendations on:</a:t>
            </a:r>
          </a:p>
          <a:p>
            <a:pPr>
              <a:buNone/>
            </a:pPr>
            <a:endParaRPr lang="en-US" b="1" dirty="0" smtClean="0"/>
          </a:p>
          <a:p>
            <a:r>
              <a:rPr lang="en-US" b="1" dirty="0" smtClean="0"/>
              <a:t>Standard Amenity Fees</a:t>
            </a:r>
          </a:p>
          <a:p>
            <a:endParaRPr lang="en-US" b="1" dirty="0" smtClean="0"/>
          </a:p>
          <a:p>
            <a:r>
              <a:rPr lang="en-US" b="1" dirty="0" smtClean="0"/>
              <a:t>Expanded Amenity Fees</a:t>
            </a:r>
          </a:p>
          <a:p>
            <a:endParaRPr lang="en-US" b="1" dirty="0" smtClean="0"/>
          </a:p>
          <a:p>
            <a:r>
              <a:rPr lang="en-US" b="1" dirty="0" smtClean="0"/>
              <a:t>Special Recreation Permit Fees (Individual permits for special areas)</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Amenity Fee</a:t>
            </a:r>
            <a:endParaRPr lang="en-US" dirty="0"/>
          </a:p>
        </p:txBody>
      </p:sp>
      <p:sp>
        <p:nvSpPr>
          <p:cNvPr id="3" name="Content Placeholder 2"/>
          <p:cNvSpPr>
            <a:spLocks noGrp="1"/>
          </p:cNvSpPr>
          <p:nvPr>
            <p:ph sz="quarter" idx="1"/>
          </p:nvPr>
        </p:nvSpPr>
        <p:spPr/>
        <p:txBody>
          <a:bodyPr>
            <a:normAutofit/>
          </a:bodyPr>
          <a:lstStyle/>
          <a:p>
            <a:r>
              <a:rPr lang="en-US" dirty="0" smtClean="0"/>
              <a:t>National Conservation Area;</a:t>
            </a:r>
          </a:p>
          <a:p>
            <a:r>
              <a:rPr lang="en-US" dirty="0" smtClean="0"/>
              <a:t>Visitor or interpretive center with services; or</a:t>
            </a:r>
          </a:p>
          <a:p>
            <a:r>
              <a:rPr lang="en-US" dirty="0" smtClean="0"/>
              <a:t>An area with:</a:t>
            </a:r>
          </a:p>
          <a:p>
            <a:pPr lvl="1"/>
            <a:r>
              <a:rPr lang="en-US" dirty="0" smtClean="0"/>
              <a:t>Significant opportunities for outdoor recreation;</a:t>
            </a:r>
          </a:p>
          <a:p>
            <a:pPr lvl="1"/>
            <a:r>
              <a:rPr lang="en-US" dirty="0" smtClean="0"/>
              <a:t>Substantial federal investments;</a:t>
            </a:r>
          </a:p>
          <a:p>
            <a:pPr lvl="1"/>
            <a:r>
              <a:rPr lang="en-US" dirty="0" smtClean="0"/>
              <a:t>Efficient fee collection opportunities; and </a:t>
            </a:r>
          </a:p>
          <a:p>
            <a:pPr>
              <a:buNone/>
            </a:pPr>
            <a:r>
              <a:rPr lang="en-US" sz="1900" dirty="0" smtClean="0"/>
              <a:t>		Developed parking 	Permanent toilet facility</a:t>
            </a:r>
          </a:p>
          <a:p>
            <a:pPr>
              <a:buNone/>
            </a:pPr>
            <a:r>
              <a:rPr lang="en-US" sz="1900" dirty="0" smtClean="0"/>
              <a:t>		Trash collection		Interpretive signs</a:t>
            </a:r>
          </a:p>
          <a:p>
            <a:pPr>
              <a:buNone/>
            </a:pPr>
            <a:r>
              <a:rPr lang="en-US" sz="1900" dirty="0" smtClean="0"/>
              <a:t>		Picnic tables		Security services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Expanded Amenity Fee</a:t>
            </a:r>
            <a:endParaRPr lang="en-US" dirty="0"/>
          </a:p>
        </p:txBody>
      </p:sp>
      <p:sp>
        <p:nvSpPr>
          <p:cNvPr id="3" name="Content Placeholder 2"/>
          <p:cNvSpPr>
            <a:spLocks noGrp="1"/>
          </p:cNvSpPr>
          <p:nvPr>
            <p:ph sz="half" idx="1"/>
          </p:nvPr>
        </p:nvSpPr>
        <p:spPr/>
        <p:txBody>
          <a:bodyPr>
            <a:normAutofit lnSpcReduction="10000"/>
          </a:bodyPr>
          <a:lstStyle/>
          <a:p>
            <a:pPr>
              <a:buNone/>
            </a:pPr>
            <a:r>
              <a:rPr lang="en-US" dirty="0" smtClean="0"/>
              <a:t>Any 1 of:</a:t>
            </a:r>
          </a:p>
          <a:p>
            <a:r>
              <a:rPr lang="en-US" dirty="0" smtClean="0"/>
              <a:t>Built up boat launches</a:t>
            </a:r>
          </a:p>
          <a:p>
            <a:r>
              <a:rPr lang="en-US" dirty="0" smtClean="0"/>
              <a:t>Cabins, shelters, boats, stock animals, historic structures…</a:t>
            </a:r>
          </a:p>
          <a:p>
            <a:r>
              <a:rPr lang="en-US" dirty="0" smtClean="0"/>
              <a:t>RV Hookups</a:t>
            </a:r>
          </a:p>
          <a:p>
            <a:r>
              <a:rPr lang="en-US" dirty="0" smtClean="0"/>
              <a:t>Sanitary dump stations</a:t>
            </a:r>
          </a:p>
          <a:p>
            <a:r>
              <a:rPr lang="en-US" dirty="0" smtClean="0"/>
              <a:t>Robust interpretive sites</a:t>
            </a:r>
          </a:p>
          <a:p>
            <a:r>
              <a:rPr lang="en-US" dirty="0" smtClean="0"/>
              <a:t>Reservation services</a:t>
            </a:r>
          </a:p>
          <a:p>
            <a:r>
              <a:rPr lang="en-US" dirty="0" smtClean="0"/>
              <a:t>Transportation services</a:t>
            </a:r>
          </a:p>
          <a:p>
            <a:r>
              <a:rPr lang="en-US" dirty="0" smtClean="0"/>
              <a:t>Staffed first-aid services</a:t>
            </a:r>
          </a:p>
          <a:p>
            <a:pPr>
              <a:buNone/>
            </a:pPr>
            <a:endParaRPr lang="en-US" dirty="0"/>
          </a:p>
        </p:txBody>
      </p:sp>
      <p:sp>
        <p:nvSpPr>
          <p:cNvPr id="4" name="Content Placeholder 3"/>
          <p:cNvSpPr>
            <a:spLocks noGrp="1"/>
          </p:cNvSpPr>
          <p:nvPr>
            <p:ph sz="half" idx="2"/>
          </p:nvPr>
        </p:nvSpPr>
        <p:spPr/>
        <p:txBody>
          <a:bodyPr>
            <a:normAutofit lnSpcReduction="10000"/>
          </a:bodyPr>
          <a:lstStyle/>
          <a:p>
            <a:r>
              <a:rPr lang="en-US" dirty="0" smtClean="0"/>
              <a:t>Developed campgrounds with at least 5 of: </a:t>
            </a:r>
          </a:p>
          <a:p>
            <a:pPr marL="274320" lvl="1" indent="0">
              <a:buNone/>
              <a:tabLst>
                <a:tab pos="461963" algn="l"/>
              </a:tabLst>
            </a:pPr>
            <a:r>
              <a:rPr lang="en-US" sz="1800" dirty="0" smtClean="0"/>
              <a:t>Tent or trailer spaces—Picnic tables—Access roads—BLM fee collection—Visitor protection—Drinking water—Refuse containers—Toilet facilities—Campfire containment</a:t>
            </a:r>
          </a:p>
          <a:p>
            <a:r>
              <a:rPr lang="en-US" dirty="0" smtClean="0"/>
              <a:t>Developed swimming sites with at least 4 of: </a:t>
            </a:r>
          </a:p>
          <a:p>
            <a:pPr marL="274320" lvl="1" indent="0">
              <a:buNone/>
              <a:tabLst>
                <a:tab pos="461963" algn="l"/>
              </a:tabLst>
            </a:pPr>
            <a:r>
              <a:rPr lang="en-US" sz="1600" dirty="0" smtClean="0"/>
              <a:t>Bathhouses—Trash bins—Lifeguards—Picnic Tables—Swimming area—Paved parking—Swimming deck</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Special Recreation Permit Fees</a:t>
            </a:r>
            <a:endParaRPr lang="en-US" dirty="0"/>
          </a:p>
        </p:txBody>
      </p:sp>
      <p:sp>
        <p:nvSpPr>
          <p:cNvPr id="3" name="Content Placeholder 2"/>
          <p:cNvSpPr>
            <a:spLocks noGrp="1"/>
          </p:cNvSpPr>
          <p:nvPr>
            <p:ph sz="quarter" idx="1"/>
          </p:nvPr>
        </p:nvSpPr>
        <p:spPr/>
        <p:txBody>
          <a:bodyPr/>
          <a:lstStyle/>
          <a:p>
            <a:r>
              <a:rPr lang="en-US" b="1" dirty="0" smtClean="0"/>
              <a:t>Permits issued for non-commercial, individual or group use of special areas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Recreation RAC Does Not…</a:t>
            </a: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Make recommendations on:</a:t>
            </a:r>
          </a:p>
          <a:p>
            <a:pPr>
              <a:buNone/>
            </a:pPr>
            <a:endParaRPr lang="en-US" b="1" dirty="0" smtClean="0"/>
          </a:p>
          <a:p>
            <a:r>
              <a:rPr lang="en-US" b="1" dirty="0" smtClean="0"/>
              <a:t>Concession sites</a:t>
            </a:r>
          </a:p>
          <a:p>
            <a:endParaRPr lang="en-US" b="1" dirty="0" smtClean="0"/>
          </a:p>
          <a:p>
            <a:r>
              <a:rPr lang="en-US" b="1" dirty="0" smtClean="0"/>
              <a:t>Commercial permits (outfitting)</a:t>
            </a:r>
          </a:p>
          <a:p>
            <a:endParaRPr lang="en-US" b="1" dirty="0" smtClean="0"/>
          </a:p>
          <a:p>
            <a:r>
              <a:rPr lang="en-US" b="1" dirty="0" smtClean="0"/>
              <a:t>Special recreation permits for organized group activities (Burning Man) and events (races).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Colorado Fee Review Status</a:t>
            </a:r>
            <a:endParaRPr lang="en-US" b="1" dirty="0"/>
          </a:p>
        </p:txBody>
      </p:sp>
      <p:sp>
        <p:nvSpPr>
          <p:cNvPr id="3" name="Content Placeholder 2"/>
          <p:cNvSpPr>
            <a:spLocks noGrp="1"/>
          </p:cNvSpPr>
          <p:nvPr>
            <p:ph sz="quarter" idx="1"/>
          </p:nvPr>
        </p:nvSpPr>
        <p:spPr/>
        <p:txBody>
          <a:bodyPr>
            <a:normAutofit/>
          </a:bodyPr>
          <a:lstStyle/>
          <a:p>
            <a:r>
              <a:rPr lang="en-US" b="1" dirty="0" smtClean="0"/>
              <a:t>RRAC Charter expired in 2009</a:t>
            </a:r>
          </a:p>
          <a:p>
            <a:endParaRPr lang="en-US" b="1" dirty="0" smtClean="0"/>
          </a:p>
          <a:p>
            <a:r>
              <a:rPr lang="en-US" b="1" dirty="0" smtClean="0"/>
              <a:t>RRAC has not held a meeting since 2009</a:t>
            </a:r>
          </a:p>
          <a:p>
            <a:endParaRPr lang="en-US" b="1" dirty="0" smtClean="0"/>
          </a:p>
          <a:p>
            <a:r>
              <a:rPr lang="en-US" b="1" dirty="0" smtClean="0"/>
              <a:t>Proposals in limbo</a:t>
            </a:r>
          </a:p>
          <a:p>
            <a:endParaRPr lang="en-US" b="1" dirty="0" smtClean="0"/>
          </a:p>
          <a:p>
            <a:r>
              <a:rPr lang="en-US" b="1" dirty="0" smtClean="0"/>
              <a:t>Potential loss of $$$ for projects</a:t>
            </a:r>
          </a:p>
          <a:p>
            <a:endParaRPr lang="en-US" b="1" dirty="0" smtClean="0"/>
          </a:p>
          <a:p>
            <a:r>
              <a:rPr lang="en-US" b="1" dirty="0" smtClean="0"/>
              <a:t>Potential resource harm</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8774</TotalTime>
  <Words>2087</Words>
  <Application>Microsoft Office PowerPoint</Application>
  <PresentationFormat>On-screen Show (4:3)</PresentationFormat>
  <Paragraphs>393</Paragraphs>
  <Slides>27</Slides>
  <Notes>13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Civic</vt:lpstr>
      <vt:lpstr>Colorado Recreation  Resource Advisory Committee</vt:lpstr>
      <vt:lpstr>Recreation Enhancement Act (REA)</vt:lpstr>
      <vt:lpstr> Colorado Recreation RAC (RRAC)</vt:lpstr>
      <vt:lpstr>Recreation RAC Does…</vt:lpstr>
      <vt:lpstr>Standard Amenity Fee</vt:lpstr>
      <vt:lpstr>Expanded Amenity Fee</vt:lpstr>
      <vt:lpstr>Special Recreation Permit Fees</vt:lpstr>
      <vt:lpstr>Recreation RAC Does Not…</vt:lpstr>
      <vt:lpstr>Colorado Fee Review Status</vt:lpstr>
      <vt:lpstr>Colorado Fee Review Status</vt:lpstr>
      <vt:lpstr>Interim RAC Authority for Colorado</vt:lpstr>
      <vt:lpstr>BLM RAC Personnel</vt:lpstr>
      <vt:lpstr>RAC Fee Review Process</vt:lpstr>
      <vt:lpstr>Outcomes of RAC Recommendation </vt:lpstr>
      <vt:lpstr>RAC Review Process</vt:lpstr>
      <vt:lpstr>BLM Fee Proponents</vt:lpstr>
      <vt:lpstr>Fee Review Documents</vt:lpstr>
      <vt:lpstr>Business Plan</vt:lpstr>
      <vt:lpstr>RAC Review &amp; Recommendation</vt:lpstr>
      <vt:lpstr>RAC Review?</vt:lpstr>
      <vt:lpstr>Pending Fee Proposals</vt:lpstr>
      <vt:lpstr>Minimally, BLM Must Ensure…</vt:lpstr>
      <vt:lpstr>Fee Must…</vt:lpstr>
      <vt:lpstr>Fee Must Not Be For…</vt:lpstr>
      <vt:lpstr>Fee Must Not Be For…</vt:lpstr>
      <vt:lpstr>Fee Must Not Be For…</vt:lpstr>
      <vt:lpstr>For more information</vt:lpstr>
    </vt:vector>
  </TitlesOfParts>
  <Company>Bureau of Land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Colorado Recreation  Resource Advisory Committee</dc:title>
  <dc:creator>lespy</dc:creator>
  <cp:lastModifiedBy>Adamic, Denise I</cp:lastModifiedBy>
  <cp:revision>138</cp:revision>
  <dcterms:created xsi:type="dcterms:W3CDTF">2009-02-18T21:05:03Z</dcterms:created>
  <dcterms:modified xsi:type="dcterms:W3CDTF">2012-01-11T15:51:57Z</dcterms:modified>
</cp:coreProperties>
</file>